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73" r:id="rId4"/>
    <p:sldId id="279" r:id="rId5"/>
    <p:sldId id="282" r:id="rId6"/>
    <p:sldId id="285" r:id="rId7"/>
    <p:sldId id="283" r:id="rId8"/>
    <p:sldId id="286" r:id="rId9"/>
    <p:sldId id="291" r:id="rId10"/>
    <p:sldId id="287" r:id="rId11"/>
    <p:sldId id="298" r:id="rId12"/>
    <p:sldId id="296" r:id="rId13"/>
    <p:sldId id="299" r:id="rId14"/>
    <p:sldId id="290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4D3"/>
    <a:srgbClr val="00B1FF"/>
    <a:srgbClr val="9B95DE"/>
    <a:srgbClr val="ED1C24"/>
    <a:srgbClr val="5D54C9"/>
    <a:srgbClr val="FF7171"/>
    <a:srgbClr val="BCB9E9"/>
    <a:srgbClr val="4472C4"/>
    <a:srgbClr val="333333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10T20:09:29.32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3097.76074"/>
      <inkml:brushProperty name="anchorY" value="-17467.40234"/>
      <inkml:brushProperty name="scaleFactor" value="0.5"/>
    </inkml:brush>
  </inkml:definitions>
  <inkml:trace contextRef="#ctx0" brushRef="#br0">781 1,'0'0,"-7"0,-7 3,-8 15,-3 4,-4 10,-2 1,-1-1,6-1,1 3,1 2,6-1,4 1,6-1,3 2,3-3,2-3,0-1,1-3,0-3,0 0,0-1,-1 4,0 0,0 0,0 1,0 3,0-1,0 2,0 0,0-1,0-1,0-4,0 4,0 0,0-3,0 5,0-1,3-3,0-1,-1-1,0 0,0 2,9 6,6-5,3-14,-3-12,-4-12,-3-11,1-14,2-4,-1-1,3 1,-2 6,-3 3,-3 2,0 1,-2 4,3-11,5 2,-1-1,4 2,-3 0,-2 10,-7 16,-12 20,-4 18,-5 7,-2 2,-2 0,3-3,-1-3,-4-1,4-3,-2 3,5 1,3-1,5-2,-1 0,-4-6,-1-8,2-10,-3-10,-3-18,-2-8,0-2,-2-3,-1 1,-1 1,1 3,0 1,-6-4,2 1,-1 6,-5-5,3 0,1 5,1 2,0-4,4-2,0 5,0 1,6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94400-41BF-4FF7-8BEB-ABE5D736DA3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C8BB7-31BB-4171-9DD1-4F2BA057C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5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A4A5-CBF9-4B20-B7CB-86993E531450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5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7C457-46A5-4659-AE56-C2C72B98C475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3ED70-BF0B-426B-920C-11B28E31B05C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5058-014E-45B6-908D-B619A50448E4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2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60EA-C826-48C8-BEF6-E486904F5A88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5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C39D-A3F6-4C95-86BE-39D0D9664C8A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3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6BB4F-EE11-404D-A196-EFA148EE2ABA}" type="datetime1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2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ECD3-9433-47A3-A8E2-5F93F7D2816A}" type="datetime1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5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4C1E-B798-4F14-B853-C6B9DBACF647}" type="datetime1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6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F2AD-D950-4291-A9BF-6060AA9A1056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3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AC79-C5E7-4CDD-9D42-8F403564AFAE}" type="datetime1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2890-58E9-452B-96BD-7CEEAB92E26D}" type="datetime1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QI/AMO journal club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9786-8627-4BB7-9433-6B9ACAE2A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jpe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1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17" Type="http://schemas.openxmlformats.org/officeDocument/2006/relationships/image" Target="../media/image64.png"/><Relationship Id="rId2" Type="http://schemas.openxmlformats.org/officeDocument/2006/relationships/image" Target="../media/image57.jpe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2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78.png"/><Relationship Id="rId10" Type="http://schemas.openxmlformats.org/officeDocument/2006/relationships/image" Target="../media/image59.png"/><Relationship Id="rId4" Type="http://schemas.openxmlformats.org/officeDocument/2006/relationships/image" Target="../media/image75.pn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png"/><Relationship Id="rId2" Type="http://schemas.openxmlformats.org/officeDocument/2006/relationships/audio" Target="../media/audio4.wav"/><Relationship Id="rId16" Type="http://schemas.openxmlformats.org/officeDocument/2006/relationships/image" Target="../media/image110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eg"/><Relationship Id="rId10" Type="http://schemas.openxmlformats.org/officeDocument/2006/relationships/image" Target="../media/image104.pn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12" Type="http://schemas.openxmlformats.org/officeDocument/2006/relationships/image" Target="../media/image13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gif"/><Relationship Id="rId15" Type="http://schemas.openxmlformats.org/officeDocument/2006/relationships/image" Target="../media/image16.jpeg"/><Relationship Id="rId10" Type="http://schemas.openxmlformats.org/officeDocument/2006/relationships/image" Target="../media/image11.gif"/><Relationship Id="rId4" Type="http://schemas.openxmlformats.org/officeDocument/2006/relationships/image" Target="../media/image6.gif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customXml" Target="../ink/ink1.xml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4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4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Qi/</a:t>
            </a:r>
            <a:r>
              <a:rPr lang="en-US" dirty="0" err="1"/>
              <a:t>amo</a:t>
            </a:r>
            <a:r>
              <a:rPr lang="en-US" dirty="0"/>
              <a:t> journal club</a:t>
            </a:r>
            <a:br>
              <a:rPr lang="en-US" dirty="0"/>
            </a:br>
            <a:r>
              <a:rPr lang="en-US" dirty="0"/>
              <a:t>2019/09/20</a:t>
            </a:r>
            <a:br>
              <a:rPr lang="en-US" dirty="0"/>
            </a:b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557" y="3089962"/>
            <a:ext cx="10058885" cy="2618635"/>
            <a:chOff x="1066557" y="3216962"/>
            <a:chExt cx="10058885" cy="26186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557" y="3216962"/>
              <a:ext cx="10058885" cy="261863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02572" y="5235230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QI</a:t>
              </a:r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32" y="4814923"/>
            <a:ext cx="339119" cy="9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486" y="612775"/>
            <a:ext cx="5991225" cy="57435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 cap="sq">
            <a:noFill/>
            <a:prstDash val="dash"/>
            <a:bevel/>
          </a:ln>
        </p:spPr>
        <p:txBody>
          <a:bodyPr>
            <a:normAutofit/>
          </a:bodyPr>
          <a:lstStyle/>
          <a:p>
            <a:r>
              <a:rPr lang="en-US" sz="7200" dirty="0"/>
              <a:t>Figure 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68066" y="119618"/>
            <a:ext cx="6933116" cy="1074481"/>
            <a:chOff x="5368066" y="119618"/>
            <a:chExt cx="6933116" cy="1074481"/>
          </a:xfrm>
        </p:grpSpPr>
        <p:sp>
          <p:nvSpPr>
            <p:cNvPr id="6" name="TextBox 5"/>
            <p:cNvSpPr txBox="1"/>
            <p:nvPr/>
          </p:nvSpPr>
          <p:spPr>
            <a:xfrm>
              <a:off x="5368066" y="119618"/>
              <a:ext cx="6933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Rb</a:t>
              </a:r>
              <a:r>
                <a:rPr lang="en-US" dirty="0"/>
                <a:t> atoms (</a:t>
              </a:r>
              <a:r>
                <a:rPr lang="en-US" dirty="0">
                  <a:solidFill>
                    <a:schemeClr val="bg1"/>
                  </a:solidFill>
                  <a:effectLst>
                    <a:glow rad="215900">
                      <a:srgbClr val="FF0000"/>
                    </a:glow>
                  </a:effectLst>
                </a:rPr>
                <a:t>NOT</a:t>
              </a:r>
              <a:r>
                <a:rPr lang="en-US" sz="1600" dirty="0"/>
                <a:t> </a:t>
              </a:r>
              <a:r>
                <a:rPr lang="en-US" dirty="0">
                  <a:solidFill>
                    <a:schemeClr val="bg1"/>
                  </a:solidFill>
                  <a:effectLst>
                    <a:glow rad="215900">
                      <a:srgbClr val="FF0000"/>
                    </a:glow>
                  </a:effectLst>
                </a:rPr>
                <a:t>MENTIONED IN THE PAPER! RED FLAG, REVIEWERS!!!!</a:t>
              </a:r>
              <a:r>
                <a:rPr lang="en-US" dirty="0"/>
                <a:t>)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970494" y="488950"/>
              <a:ext cx="125506" cy="7051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4238513" y="2142856"/>
            <a:ext cx="6809591" cy="4216490"/>
          </a:xfrm>
          <a:custGeom>
            <a:avLst/>
            <a:gdLst>
              <a:gd name="connsiteX0" fmla="*/ 6357769 w 6809591"/>
              <a:gd name="connsiteY0" fmla="*/ 51704 h 4216490"/>
              <a:gd name="connsiteX1" fmla="*/ 6357769 w 6809591"/>
              <a:gd name="connsiteY1" fmla="*/ 51704 h 4216490"/>
              <a:gd name="connsiteX2" fmla="*/ 2807746 w 6809591"/>
              <a:gd name="connsiteY2" fmla="*/ 30189 h 4216490"/>
              <a:gd name="connsiteX3" fmla="*/ 2248348 w 6809591"/>
              <a:gd name="connsiteY3" fmla="*/ 62462 h 4216490"/>
              <a:gd name="connsiteX4" fmla="*/ 2216075 w 6809591"/>
              <a:gd name="connsiteY4" fmla="*/ 94735 h 4216490"/>
              <a:gd name="connsiteX5" fmla="*/ 2205318 w 6809591"/>
              <a:gd name="connsiteY5" fmla="*/ 213069 h 4216490"/>
              <a:gd name="connsiteX6" fmla="*/ 2194560 w 6809591"/>
              <a:gd name="connsiteY6" fmla="*/ 256099 h 4216490"/>
              <a:gd name="connsiteX7" fmla="*/ 2183802 w 6809591"/>
              <a:gd name="connsiteY7" fmla="*/ 1019892 h 4216490"/>
              <a:gd name="connsiteX8" fmla="*/ 2173045 w 6809591"/>
              <a:gd name="connsiteY8" fmla="*/ 1116711 h 4216490"/>
              <a:gd name="connsiteX9" fmla="*/ 2162287 w 6809591"/>
              <a:gd name="connsiteY9" fmla="*/ 1148984 h 4216490"/>
              <a:gd name="connsiteX10" fmla="*/ 2151529 w 6809591"/>
              <a:gd name="connsiteY10" fmla="*/ 1192015 h 4216490"/>
              <a:gd name="connsiteX11" fmla="*/ 2130014 w 6809591"/>
              <a:gd name="connsiteY11" fmla="*/ 1579290 h 4216490"/>
              <a:gd name="connsiteX12" fmla="*/ 2119256 w 6809591"/>
              <a:gd name="connsiteY12" fmla="*/ 1966565 h 4216490"/>
              <a:gd name="connsiteX13" fmla="*/ 2086983 w 6809591"/>
              <a:gd name="connsiteY13" fmla="*/ 2117172 h 4216490"/>
              <a:gd name="connsiteX14" fmla="*/ 2076226 w 6809591"/>
              <a:gd name="connsiteY14" fmla="*/ 2160203 h 4216490"/>
              <a:gd name="connsiteX15" fmla="*/ 1990165 w 6809591"/>
              <a:gd name="connsiteY15" fmla="*/ 2181718 h 4216490"/>
              <a:gd name="connsiteX16" fmla="*/ 1936376 w 6809591"/>
              <a:gd name="connsiteY16" fmla="*/ 2192476 h 4216490"/>
              <a:gd name="connsiteX17" fmla="*/ 0 w 6809591"/>
              <a:gd name="connsiteY17" fmla="*/ 2203233 h 4216490"/>
              <a:gd name="connsiteX18" fmla="*/ 10758 w 6809591"/>
              <a:gd name="connsiteY18" fmla="*/ 3160664 h 4216490"/>
              <a:gd name="connsiteX19" fmla="*/ 21515 w 6809591"/>
              <a:gd name="connsiteY19" fmla="*/ 3192937 h 4216490"/>
              <a:gd name="connsiteX20" fmla="*/ 32273 w 6809591"/>
              <a:gd name="connsiteY20" fmla="*/ 3784608 h 4216490"/>
              <a:gd name="connsiteX21" fmla="*/ 64546 w 6809591"/>
              <a:gd name="connsiteY21" fmla="*/ 3913699 h 4216490"/>
              <a:gd name="connsiteX22" fmla="*/ 86061 w 6809591"/>
              <a:gd name="connsiteY22" fmla="*/ 3945972 h 4216490"/>
              <a:gd name="connsiteX23" fmla="*/ 96819 w 6809591"/>
              <a:gd name="connsiteY23" fmla="*/ 3978245 h 4216490"/>
              <a:gd name="connsiteX24" fmla="*/ 129092 w 6809591"/>
              <a:gd name="connsiteY24" fmla="*/ 4042791 h 4216490"/>
              <a:gd name="connsiteX25" fmla="*/ 172122 w 6809591"/>
              <a:gd name="connsiteY25" fmla="*/ 4128852 h 4216490"/>
              <a:gd name="connsiteX26" fmla="*/ 1850315 w 6809591"/>
              <a:gd name="connsiteY26" fmla="*/ 4150368 h 4216490"/>
              <a:gd name="connsiteX27" fmla="*/ 4948518 w 6809591"/>
              <a:gd name="connsiteY27" fmla="*/ 4161125 h 4216490"/>
              <a:gd name="connsiteX28" fmla="*/ 5077609 w 6809591"/>
              <a:gd name="connsiteY28" fmla="*/ 4171883 h 4216490"/>
              <a:gd name="connsiteX29" fmla="*/ 5142155 w 6809591"/>
              <a:gd name="connsiteY29" fmla="*/ 4182640 h 4216490"/>
              <a:gd name="connsiteX30" fmla="*/ 5626249 w 6809591"/>
              <a:gd name="connsiteY30" fmla="*/ 4193398 h 4216490"/>
              <a:gd name="connsiteX31" fmla="*/ 6443831 w 6809591"/>
              <a:gd name="connsiteY31" fmla="*/ 4204156 h 4216490"/>
              <a:gd name="connsiteX32" fmla="*/ 6562165 w 6809591"/>
              <a:gd name="connsiteY32" fmla="*/ 4161125 h 4216490"/>
              <a:gd name="connsiteX33" fmla="*/ 6626711 w 6809591"/>
              <a:gd name="connsiteY33" fmla="*/ 4096579 h 4216490"/>
              <a:gd name="connsiteX34" fmla="*/ 6648226 w 6809591"/>
              <a:gd name="connsiteY34" fmla="*/ 4053549 h 4216490"/>
              <a:gd name="connsiteX35" fmla="*/ 6669741 w 6809591"/>
              <a:gd name="connsiteY35" fmla="*/ 3989003 h 4216490"/>
              <a:gd name="connsiteX36" fmla="*/ 6712772 w 6809591"/>
              <a:gd name="connsiteY36" fmla="*/ 3892184 h 4216490"/>
              <a:gd name="connsiteX37" fmla="*/ 6723529 w 6809591"/>
              <a:gd name="connsiteY37" fmla="*/ 3859911 h 4216490"/>
              <a:gd name="connsiteX38" fmla="*/ 6734287 w 6809591"/>
              <a:gd name="connsiteY38" fmla="*/ 3827638 h 4216490"/>
              <a:gd name="connsiteX39" fmla="*/ 6755802 w 6809591"/>
              <a:gd name="connsiteY39" fmla="*/ 3720062 h 4216490"/>
              <a:gd name="connsiteX40" fmla="*/ 6788075 w 6809591"/>
              <a:gd name="connsiteY40" fmla="*/ 3558697 h 4216490"/>
              <a:gd name="connsiteX41" fmla="*/ 6798833 w 6809591"/>
              <a:gd name="connsiteY41" fmla="*/ 3504909 h 4216490"/>
              <a:gd name="connsiteX42" fmla="*/ 6809591 w 6809591"/>
              <a:gd name="connsiteY42" fmla="*/ 3440363 h 4216490"/>
              <a:gd name="connsiteX43" fmla="*/ 6798833 w 6809591"/>
              <a:gd name="connsiteY43" fmla="*/ 2816419 h 4216490"/>
              <a:gd name="connsiteX44" fmla="*/ 6788075 w 6809591"/>
              <a:gd name="connsiteY44" fmla="*/ 2741116 h 4216490"/>
              <a:gd name="connsiteX45" fmla="*/ 6777318 w 6809591"/>
              <a:gd name="connsiteY45" fmla="*/ 2655055 h 4216490"/>
              <a:gd name="connsiteX46" fmla="*/ 6745045 w 6809591"/>
              <a:gd name="connsiteY46" fmla="*/ 2439902 h 4216490"/>
              <a:gd name="connsiteX47" fmla="*/ 6723529 w 6809591"/>
              <a:gd name="connsiteY47" fmla="*/ 2310810 h 4216490"/>
              <a:gd name="connsiteX48" fmla="*/ 6712772 w 6809591"/>
              <a:gd name="connsiteY48" fmla="*/ 2235506 h 4216490"/>
              <a:gd name="connsiteX49" fmla="*/ 6702014 w 6809591"/>
              <a:gd name="connsiteY49" fmla="*/ 2095657 h 4216490"/>
              <a:gd name="connsiteX50" fmla="*/ 6691256 w 6809591"/>
              <a:gd name="connsiteY50" fmla="*/ 1902019 h 4216490"/>
              <a:gd name="connsiteX51" fmla="*/ 6669741 w 6809591"/>
              <a:gd name="connsiteY51" fmla="*/ 1826716 h 4216490"/>
              <a:gd name="connsiteX52" fmla="*/ 6648226 w 6809591"/>
              <a:gd name="connsiteY52" fmla="*/ 1697624 h 4216490"/>
              <a:gd name="connsiteX53" fmla="*/ 6615953 w 6809591"/>
              <a:gd name="connsiteY53" fmla="*/ 1568532 h 4216490"/>
              <a:gd name="connsiteX54" fmla="*/ 6583680 w 6809591"/>
              <a:gd name="connsiteY54" fmla="*/ 1439440 h 4216490"/>
              <a:gd name="connsiteX55" fmla="*/ 6572922 w 6809591"/>
              <a:gd name="connsiteY55" fmla="*/ 1245803 h 4216490"/>
              <a:gd name="connsiteX56" fmla="*/ 6540649 w 6809591"/>
              <a:gd name="connsiteY56" fmla="*/ 1062923 h 4216490"/>
              <a:gd name="connsiteX57" fmla="*/ 6529892 w 6809591"/>
              <a:gd name="connsiteY57" fmla="*/ 966104 h 4216490"/>
              <a:gd name="connsiteX58" fmla="*/ 6508376 w 6809591"/>
              <a:gd name="connsiteY58" fmla="*/ 869285 h 4216490"/>
              <a:gd name="connsiteX59" fmla="*/ 6497619 w 6809591"/>
              <a:gd name="connsiteY59" fmla="*/ 707920 h 4216490"/>
              <a:gd name="connsiteX60" fmla="*/ 6486861 w 6809591"/>
              <a:gd name="connsiteY60" fmla="*/ 675648 h 4216490"/>
              <a:gd name="connsiteX61" fmla="*/ 6476103 w 6809591"/>
              <a:gd name="connsiteY61" fmla="*/ 611102 h 4216490"/>
              <a:gd name="connsiteX62" fmla="*/ 6454588 w 6809591"/>
              <a:gd name="connsiteY62" fmla="*/ 471252 h 4216490"/>
              <a:gd name="connsiteX63" fmla="*/ 6433073 w 6809591"/>
              <a:gd name="connsiteY63" fmla="*/ 320645 h 4216490"/>
              <a:gd name="connsiteX64" fmla="*/ 6411558 w 6809591"/>
              <a:gd name="connsiteY64" fmla="*/ 277615 h 4216490"/>
              <a:gd name="connsiteX65" fmla="*/ 6390042 w 6809591"/>
              <a:gd name="connsiteY65" fmla="*/ 213069 h 4216490"/>
              <a:gd name="connsiteX66" fmla="*/ 6357769 w 6809591"/>
              <a:gd name="connsiteY66" fmla="*/ 51704 h 42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809591" h="4216490">
                <a:moveTo>
                  <a:pt x="6357769" y="51704"/>
                </a:moveTo>
                <a:lnTo>
                  <a:pt x="6357769" y="51704"/>
                </a:lnTo>
                <a:lnTo>
                  <a:pt x="2807746" y="30189"/>
                </a:lnTo>
                <a:cubicBezTo>
                  <a:pt x="2766279" y="30080"/>
                  <a:pt x="2390168" y="-55723"/>
                  <a:pt x="2248348" y="62462"/>
                </a:cubicBezTo>
                <a:cubicBezTo>
                  <a:pt x="2236661" y="72202"/>
                  <a:pt x="2226833" y="83977"/>
                  <a:pt x="2216075" y="94735"/>
                </a:cubicBezTo>
                <a:cubicBezTo>
                  <a:pt x="2212489" y="134180"/>
                  <a:pt x="2210553" y="173809"/>
                  <a:pt x="2205318" y="213069"/>
                </a:cubicBezTo>
                <a:cubicBezTo>
                  <a:pt x="2203364" y="227724"/>
                  <a:pt x="2194954" y="241319"/>
                  <a:pt x="2194560" y="256099"/>
                </a:cubicBezTo>
                <a:cubicBezTo>
                  <a:pt x="2187772" y="510631"/>
                  <a:pt x="2190165" y="765349"/>
                  <a:pt x="2183802" y="1019892"/>
                </a:cubicBezTo>
                <a:cubicBezTo>
                  <a:pt x="2182990" y="1052353"/>
                  <a:pt x="2178383" y="1084681"/>
                  <a:pt x="2173045" y="1116711"/>
                </a:cubicBezTo>
                <a:cubicBezTo>
                  <a:pt x="2171181" y="1127896"/>
                  <a:pt x="2165402" y="1138081"/>
                  <a:pt x="2162287" y="1148984"/>
                </a:cubicBezTo>
                <a:cubicBezTo>
                  <a:pt x="2158225" y="1163200"/>
                  <a:pt x="2155115" y="1177671"/>
                  <a:pt x="2151529" y="1192015"/>
                </a:cubicBezTo>
                <a:cubicBezTo>
                  <a:pt x="2139026" y="1367073"/>
                  <a:pt x="2136970" y="1377573"/>
                  <a:pt x="2130014" y="1579290"/>
                </a:cubicBezTo>
                <a:cubicBezTo>
                  <a:pt x="2125563" y="1708355"/>
                  <a:pt x="2125120" y="1837557"/>
                  <a:pt x="2119256" y="1966565"/>
                </a:cubicBezTo>
                <a:cubicBezTo>
                  <a:pt x="2114068" y="2080695"/>
                  <a:pt x="2111066" y="2020834"/>
                  <a:pt x="2086983" y="2117172"/>
                </a:cubicBezTo>
                <a:cubicBezTo>
                  <a:pt x="2083397" y="2131516"/>
                  <a:pt x="2088528" y="2152002"/>
                  <a:pt x="2076226" y="2160203"/>
                </a:cubicBezTo>
                <a:cubicBezTo>
                  <a:pt x="2051622" y="2176606"/>
                  <a:pt x="2019161" y="2175919"/>
                  <a:pt x="1990165" y="2181718"/>
                </a:cubicBezTo>
                <a:cubicBezTo>
                  <a:pt x="1972235" y="2185304"/>
                  <a:pt x="1954660" y="2192278"/>
                  <a:pt x="1936376" y="2192476"/>
                </a:cubicBezTo>
                <a:lnTo>
                  <a:pt x="0" y="2203233"/>
                </a:lnTo>
                <a:cubicBezTo>
                  <a:pt x="3586" y="2522377"/>
                  <a:pt x="3821" y="2841576"/>
                  <a:pt x="10758" y="3160664"/>
                </a:cubicBezTo>
                <a:cubicBezTo>
                  <a:pt x="11004" y="3172001"/>
                  <a:pt x="21124" y="3181604"/>
                  <a:pt x="21515" y="3192937"/>
                </a:cubicBezTo>
                <a:cubicBezTo>
                  <a:pt x="28313" y="3390076"/>
                  <a:pt x="25809" y="3587458"/>
                  <a:pt x="32273" y="3784608"/>
                </a:cubicBezTo>
                <a:cubicBezTo>
                  <a:pt x="33107" y="3810055"/>
                  <a:pt x="50329" y="3892373"/>
                  <a:pt x="64546" y="3913699"/>
                </a:cubicBezTo>
                <a:cubicBezTo>
                  <a:pt x="71718" y="3924457"/>
                  <a:pt x="80279" y="3934408"/>
                  <a:pt x="86061" y="3945972"/>
                </a:cubicBezTo>
                <a:cubicBezTo>
                  <a:pt x="91132" y="3956114"/>
                  <a:pt x="91748" y="3968103"/>
                  <a:pt x="96819" y="3978245"/>
                </a:cubicBezTo>
                <a:cubicBezTo>
                  <a:pt x="123110" y="4030827"/>
                  <a:pt x="115573" y="3988715"/>
                  <a:pt x="129092" y="4042791"/>
                </a:cubicBezTo>
                <a:cubicBezTo>
                  <a:pt x="133037" y="4058572"/>
                  <a:pt x="135070" y="4127687"/>
                  <a:pt x="172122" y="4128852"/>
                </a:cubicBezTo>
                <a:cubicBezTo>
                  <a:pt x="731289" y="4146436"/>
                  <a:pt x="1290884" y="4146588"/>
                  <a:pt x="1850315" y="4150368"/>
                </a:cubicBezTo>
                <a:lnTo>
                  <a:pt x="4948518" y="4161125"/>
                </a:lnTo>
                <a:cubicBezTo>
                  <a:pt x="4991548" y="4164711"/>
                  <a:pt x="5034694" y="4167115"/>
                  <a:pt x="5077609" y="4171883"/>
                </a:cubicBezTo>
                <a:cubicBezTo>
                  <a:pt x="5099288" y="4174292"/>
                  <a:pt x="5120360" y="4181785"/>
                  <a:pt x="5142155" y="4182640"/>
                </a:cubicBezTo>
                <a:cubicBezTo>
                  <a:pt x="5303436" y="4188965"/>
                  <a:pt x="5464884" y="4189812"/>
                  <a:pt x="5626249" y="4193398"/>
                </a:cubicBezTo>
                <a:cubicBezTo>
                  <a:pt x="6091971" y="4227895"/>
                  <a:pt x="5819642" y="4216894"/>
                  <a:pt x="6443831" y="4204156"/>
                </a:cubicBezTo>
                <a:cubicBezTo>
                  <a:pt x="6497187" y="4190817"/>
                  <a:pt x="6525072" y="4194096"/>
                  <a:pt x="6562165" y="4161125"/>
                </a:cubicBezTo>
                <a:cubicBezTo>
                  <a:pt x="6584907" y="4140910"/>
                  <a:pt x="6613104" y="4123794"/>
                  <a:pt x="6626711" y="4096579"/>
                </a:cubicBezTo>
                <a:cubicBezTo>
                  <a:pt x="6633883" y="4082236"/>
                  <a:pt x="6642270" y="4068438"/>
                  <a:pt x="6648226" y="4053549"/>
                </a:cubicBezTo>
                <a:cubicBezTo>
                  <a:pt x="6656649" y="4032492"/>
                  <a:pt x="6657161" y="4007873"/>
                  <a:pt x="6669741" y="3989003"/>
                </a:cubicBezTo>
                <a:cubicBezTo>
                  <a:pt x="6703835" y="3937861"/>
                  <a:pt x="6687169" y="3968993"/>
                  <a:pt x="6712772" y="3892184"/>
                </a:cubicBezTo>
                <a:lnTo>
                  <a:pt x="6723529" y="3859911"/>
                </a:lnTo>
                <a:cubicBezTo>
                  <a:pt x="6727115" y="3849153"/>
                  <a:pt x="6732063" y="3838757"/>
                  <a:pt x="6734287" y="3827638"/>
                </a:cubicBezTo>
                <a:lnTo>
                  <a:pt x="6755802" y="3720062"/>
                </a:lnTo>
                <a:lnTo>
                  <a:pt x="6788075" y="3558697"/>
                </a:lnTo>
                <a:cubicBezTo>
                  <a:pt x="6791661" y="3540768"/>
                  <a:pt x="6795827" y="3522945"/>
                  <a:pt x="6798833" y="3504909"/>
                </a:cubicBezTo>
                <a:lnTo>
                  <a:pt x="6809591" y="3440363"/>
                </a:lnTo>
                <a:cubicBezTo>
                  <a:pt x="6806005" y="3232382"/>
                  <a:pt x="6805231" y="3024333"/>
                  <a:pt x="6798833" y="2816419"/>
                </a:cubicBezTo>
                <a:cubicBezTo>
                  <a:pt x="6798053" y="2791075"/>
                  <a:pt x="6791426" y="2766249"/>
                  <a:pt x="6788075" y="2741116"/>
                </a:cubicBezTo>
                <a:cubicBezTo>
                  <a:pt x="6784254" y="2712459"/>
                  <a:pt x="6781406" y="2683675"/>
                  <a:pt x="6777318" y="2655055"/>
                </a:cubicBezTo>
                <a:cubicBezTo>
                  <a:pt x="6767062" y="2583264"/>
                  <a:pt x="6756072" y="2511579"/>
                  <a:pt x="6745045" y="2439902"/>
                </a:cubicBezTo>
                <a:cubicBezTo>
                  <a:pt x="6738412" y="2396785"/>
                  <a:pt x="6729698" y="2353996"/>
                  <a:pt x="6723529" y="2310810"/>
                </a:cubicBezTo>
                <a:cubicBezTo>
                  <a:pt x="6719943" y="2285709"/>
                  <a:pt x="6715295" y="2260736"/>
                  <a:pt x="6712772" y="2235506"/>
                </a:cubicBezTo>
                <a:cubicBezTo>
                  <a:pt x="6708120" y="2188984"/>
                  <a:pt x="6705024" y="2142314"/>
                  <a:pt x="6702014" y="2095657"/>
                </a:cubicBezTo>
                <a:cubicBezTo>
                  <a:pt x="6697852" y="2031146"/>
                  <a:pt x="6698958" y="1966204"/>
                  <a:pt x="6691256" y="1902019"/>
                </a:cubicBezTo>
                <a:cubicBezTo>
                  <a:pt x="6688146" y="1876100"/>
                  <a:pt x="6675119" y="1852261"/>
                  <a:pt x="6669741" y="1826716"/>
                </a:cubicBezTo>
                <a:cubicBezTo>
                  <a:pt x="6660754" y="1784028"/>
                  <a:pt x="6662021" y="1739010"/>
                  <a:pt x="6648226" y="1697624"/>
                </a:cubicBezTo>
                <a:cubicBezTo>
                  <a:pt x="6589690" y="1522014"/>
                  <a:pt x="6659411" y="1742365"/>
                  <a:pt x="6615953" y="1568532"/>
                </a:cubicBezTo>
                <a:cubicBezTo>
                  <a:pt x="6573334" y="1398054"/>
                  <a:pt x="6611830" y="1608337"/>
                  <a:pt x="6583680" y="1439440"/>
                </a:cubicBezTo>
                <a:cubicBezTo>
                  <a:pt x="6580094" y="1374894"/>
                  <a:pt x="6579354" y="1310127"/>
                  <a:pt x="6572922" y="1245803"/>
                </a:cubicBezTo>
                <a:cubicBezTo>
                  <a:pt x="6550370" y="1020288"/>
                  <a:pt x="6559137" y="1192343"/>
                  <a:pt x="6540649" y="1062923"/>
                </a:cubicBezTo>
                <a:cubicBezTo>
                  <a:pt x="6536057" y="1030778"/>
                  <a:pt x="6534484" y="998249"/>
                  <a:pt x="6529892" y="966104"/>
                </a:cubicBezTo>
                <a:cubicBezTo>
                  <a:pt x="6525340" y="934241"/>
                  <a:pt x="6516206" y="900603"/>
                  <a:pt x="6508376" y="869285"/>
                </a:cubicBezTo>
                <a:cubicBezTo>
                  <a:pt x="6504790" y="815497"/>
                  <a:pt x="6503572" y="761498"/>
                  <a:pt x="6497619" y="707920"/>
                </a:cubicBezTo>
                <a:cubicBezTo>
                  <a:pt x="6496367" y="696650"/>
                  <a:pt x="6489321" y="686717"/>
                  <a:pt x="6486861" y="675648"/>
                </a:cubicBezTo>
                <a:cubicBezTo>
                  <a:pt x="6482129" y="654355"/>
                  <a:pt x="6480005" y="632562"/>
                  <a:pt x="6476103" y="611102"/>
                </a:cubicBezTo>
                <a:cubicBezTo>
                  <a:pt x="6452204" y="479654"/>
                  <a:pt x="6479429" y="653422"/>
                  <a:pt x="6454588" y="471252"/>
                </a:cubicBezTo>
                <a:cubicBezTo>
                  <a:pt x="6447736" y="421005"/>
                  <a:pt x="6455752" y="366003"/>
                  <a:pt x="6433073" y="320645"/>
                </a:cubicBezTo>
                <a:cubicBezTo>
                  <a:pt x="6425901" y="306302"/>
                  <a:pt x="6417514" y="292504"/>
                  <a:pt x="6411558" y="277615"/>
                </a:cubicBezTo>
                <a:cubicBezTo>
                  <a:pt x="6403135" y="256558"/>
                  <a:pt x="6390042" y="213069"/>
                  <a:pt x="6390042" y="213069"/>
                </a:cubicBezTo>
                <a:cubicBezTo>
                  <a:pt x="6367693" y="78975"/>
                  <a:pt x="6399374" y="114824"/>
                  <a:pt x="6357769" y="517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79493" y="2230740"/>
                <a:ext cx="5126707" cy="2539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/>
                  <a:t>Some details the authors </a:t>
                </a:r>
                <a:r>
                  <a:rPr lang="en-US" sz="1600" u="sng" dirty="0"/>
                  <a:t>FAILED</a:t>
                </a:r>
                <a:r>
                  <a:rPr lang="en-US" sz="1600" dirty="0"/>
                  <a:t> to mention: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Not shown are trapping tweezer beams</a:t>
                </a:r>
                <a:br>
                  <a:rPr lang="en-US" sz="1600" dirty="0"/>
                </a:br>
                <a:r>
                  <a:rPr lang="en-US" sz="1600" dirty="0"/>
                  <a:t>on all atoms.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What is the atomic species?????????????????????????????????????????????????????????????????????????????????????????????????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/>
                  <a:t>Raman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lang="en-US" sz="1600" dirty="0"/>
                  <a:t>) and Rydberg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600" dirty="0"/>
                  <a:t>) lasers both carry multiple frequencies because they are 2-photon transitions.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493" y="2230740"/>
                <a:ext cx="5126707" cy="2539157"/>
              </a:xfrm>
              <a:prstGeom prst="rect">
                <a:avLst/>
              </a:prstGeom>
              <a:blipFill>
                <a:blip r:embed="rId3"/>
                <a:stretch>
                  <a:fillRect l="-713" t="-721" r="-238" b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76557" y="2265305"/>
                <a:ext cx="3847461" cy="318548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600" u="sng" dirty="0"/>
                  <a:t>Three components/knobs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1600" b="1" dirty="0">
                    <a:solidFill>
                      <a:srgbClr val="00B1FF"/>
                    </a:solidFill>
                  </a:rPr>
                  <a:t>GLOBAL Rydberg laser</a:t>
                </a:r>
                <a:br>
                  <a:rPr lang="en-US" sz="1600" b="1" dirty="0"/>
                </a:br>
                <a:r>
                  <a:rPr lang="en-US" sz="1600" dirty="0"/>
                  <a:t>Couples state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|1</m:t>
                        </m:r>
                      </m:e>
                    </m:d>
                  </m:oMath>
                </a14:m>
                <a:r>
                  <a:rPr lang="en-US" sz="1600" dirty="0"/>
                  <a:t> to Rydberg state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1600" dirty="0"/>
                  <a:t> for entanglement between qubits</a:t>
                </a:r>
                <a:br>
                  <a:rPr lang="en-US" sz="1600" dirty="0"/>
                </a:br>
                <a:r>
                  <a:rPr lang="en-US" sz="1600" i="1" dirty="0"/>
                  <a:t>[multi-qubit gates]</a:t>
                </a:r>
              </a:p>
              <a:p>
                <a:pPr marL="342900" indent="-34290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1600" b="1" dirty="0">
                    <a:solidFill>
                      <a:srgbClr val="5D54C9"/>
                    </a:solidFill>
                  </a:rPr>
                  <a:t>LOCAL addressing beam</a:t>
                </a:r>
                <a:br>
                  <a:rPr lang="en-US" sz="1600" dirty="0"/>
                </a:br>
                <a:r>
                  <a:rPr lang="en-US" sz="1600" dirty="0"/>
                  <a:t>Introduces local phase shifts to state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|1</m:t>
                        </m:r>
                      </m:e>
                    </m:d>
                  </m:oMath>
                </a14:m>
                <a:br>
                  <a:rPr lang="en-US" sz="1600" dirty="0"/>
                </a:br>
                <a:r>
                  <a:rPr lang="en-US" sz="1600" i="1" dirty="0"/>
                  <a:t>[single qubit phase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600" i="1" dirty="0"/>
                  <a:t> gates]</a:t>
                </a:r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600" b="1" dirty="0">
                    <a:solidFill>
                      <a:srgbClr val="ED1C24"/>
                    </a:solidFill>
                  </a:rPr>
                  <a:t>GLOBAL Raman laser</a:t>
                </a:r>
                <a:br>
                  <a:rPr lang="en-US" sz="1600" b="1" dirty="0"/>
                </a:br>
                <a:r>
                  <a:rPr lang="en-US" sz="1600" dirty="0"/>
                  <a:t>Couples two qubit states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|1</m:t>
                        </m:r>
                      </m:e>
                    </m:d>
                  </m:oMath>
                </a14:m>
                <a:br>
                  <a:rPr lang="en-US" sz="1600" dirty="0"/>
                </a:br>
                <a:r>
                  <a:rPr lang="en-US" sz="1600" i="1" dirty="0"/>
                  <a:t>[single qubit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/>
                  <a:t>gates]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57" y="2265305"/>
                <a:ext cx="3847461" cy="31854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mage result for report card 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445" y="1894759"/>
            <a:ext cx="1630136" cy="11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092601" y="1140309"/>
            <a:ext cx="183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1FF"/>
                </a:solidFill>
              </a:rPr>
              <a:t>Rydberg laser</a:t>
            </a:r>
          </a:p>
          <a:p>
            <a:r>
              <a:rPr lang="en-US" dirty="0">
                <a:solidFill>
                  <a:srgbClr val="00B1FF"/>
                </a:solidFill>
              </a:rPr>
              <a:t>420 nm, 1013 nm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14857" y="1350306"/>
            <a:ext cx="2016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ED1C24"/>
                </a:solidFill>
              </a:rPr>
              <a:t>“Raman laser”</a:t>
            </a:r>
          </a:p>
          <a:p>
            <a:pPr algn="r"/>
            <a:r>
              <a:rPr lang="en-US" dirty="0">
                <a:solidFill>
                  <a:srgbClr val="ED1C24"/>
                </a:solidFill>
              </a:rPr>
              <a:t>795 nm, ± 3.42 GHz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0455" y="1710102"/>
            <a:ext cx="231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D54C9"/>
                </a:solidFill>
              </a:rPr>
              <a:t>Local addressing beam</a:t>
            </a:r>
          </a:p>
          <a:p>
            <a:r>
              <a:rPr lang="en-US" dirty="0">
                <a:solidFill>
                  <a:srgbClr val="5D54C9"/>
                </a:solidFill>
              </a:rPr>
              <a:t>420 nm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11142" y="2771775"/>
            <a:ext cx="3819525" cy="0"/>
          </a:xfrm>
          <a:prstGeom prst="straightConnector1">
            <a:avLst/>
          </a:prstGeom>
          <a:ln w="76200" cap="rnd">
            <a:solidFill>
              <a:srgbClr val="00B1FF"/>
            </a:solidFill>
            <a:tailEnd type="stealt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80621" y="4359888"/>
            <a:ext cx="883095" cy="326826"/>
          </a:xfrm>
          <a:prstGeom prst="straightConnector1">
            <a:avLst/>
          </a:prstGeom>
          <a:ln w="76200" cap="rnd">
            <a:solidFill>
              <a:srgbClr val="7B74D3"/>
            </a:solidFill>
            <a:tailEnd type="stealth"/>
          </a:ln>
          <a:effectLst>
            <a:glow rad="63500">
              <a:srgbClr val="BCB9E9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995863" y="5342021"/>
            <a:ext cx="4776537" cy="1263316"/>
          </a:xfrm>
          <a:custGeom>
            <a:avLst/>
            <a:gdLst>
              <a:gd name="connsiteX0" fmla="*/ 0 w 4776537"/>
              <a:gd name="connsiteY0" fmla="*/ 0 h 1263316"/>
              <a:gd name="connsiteX1" fmla="*/ 60158 w 4776537"/>
              <a:gd name="connsiteY1" fmla="*/ 132347 h 1263316"/>
              <a:gd name="connsiteX2" fmla="*/ 96253 w 4776537"/>
              <a:gd name="connsiteY2" fmla="*/ 216568 h 1263316"/>
              <a:gd name="connsiteX3" fmla="*/ 120316 w 4776537"/>
              <a:gd name="connsiteY3" fmla="*/ 264695 h 1263316"/>
              <a:gd name="connsiteX4" fmla="*/ 156411 w 4776537"/>
              <a:gd name="connsiteY4" fmla="*/ 385011 h 1263316"/>
              <a:gd name="connsiteX5" fmla="*/ 192505 w 4776537"/>
              <a:gd name="connsiteY5" fmla="*/ 469232 h 1263316"/>
              <a:gd name="connsiteX6" fmla="*/ 204537 w 4776537"/>
              <a:gd name="connsiteY6" fmla="*/ 505326 h 1263316"/>
              <a:gd name="connsiteX7" fmla="*/ 228600 w 4776537"/>
              <a:gd name="connsiteY7" fmla="*/ 565484 h 1263316"/>
              <a:gd name="connsiteX8" fmla="*/ 252663 w 4776537"/>
              <a:gd name="connsiteY8" fmla="*/ 794084 h 1263316"/>
              <a:gd name="connsiteX9" fmla="*/ 276726 w 4776537"/>
              <a:gd name="connsiteY9" fmla="*/ 854242 h 1263316"/>
              <a:gd name="connsiteX10" fmla="*/ 324853 w 4776537"/>
              <a:gd name="connsiteY10" fmla="*/ 974558 h 1263316"/>
              <a:gd name="connsiteX11" fmla="*/ 360948 w 4776537"/>
              <a:gd name="connsiteY11" fmla="*/ 1046747 h 1263316"/>
              <a:gd name="connsiteX12" fmla="*/ 372979 w 4776537"/>
              <a:gd name="connsiteY12" fmla="*/ 1082842 h 1263316"/>
              <a:gd name="connsiteX13" fmla="*/ 577516 w 4776537"/>
              <a:gd name="connsiteY13" fmla="*/ 1094874 h 1263316"/>
              <a:gd name="connsiteX14" fmla="*/ 637674 w 4776537"/>
              <a:gd name="connsiteY14" fmla="*/ 1070811 h 1263316"/>
              <a:gd name="connsiteX15" fmla="*/ 709863 w 4776537"/>
              <a:gd name="connsiteY15" fmla="*/ 1022684 h 1263316"/>
              <a:gd name="connsiteX16" fmla="*/ 770021 w 4776537"/>
              <a:gd name="connsiteY16" fmla="*/ 986590 h 1263316"/>
              <a:gd name="connsiteX17" fmla="*/ 878305 w 4776537"/>
              <a:gd name="connsiteY17" fmla="*/ 914400 h 1263316"/>
              <a:gd name="connsiteX18" fmla="*/ 1010653 w 4776537"/>
              <a:gd name="connsiteY18" fmla="*/ 733926 h 1263316"/>
              <a:gd name="connsiteX19" fmla="*/ 1070811 w 4776537"/>
              <a:gd name="connsiteY19" fmla="*/ 649705 h 1263316"/>
              <a:gd name="connsiteX20" fmla="*/ 1094874 w 4776537"/>
              <a:gd name="connsiteY20" fmla="*/ 601579 h 1263316"/>
              <a:gd name="connsiteX21" fmla="*/ 1130969 w 4776537"/>
              <a:gd name="connsiteY21" fmla="*/ 565484 h 1263316"/>
              <a:gd name="connsiteX22" fmla="*/ 1167063 w 4776537"/>
              <a:gd name="connsiteY22" fmla="*/ 481263 h 1263316"/>
              <a:gd name="connsiteX23" fmla="*/ 1203158 w 4776537"/>
              <a:gd name="connsiteY23" fmla="*/ 385011 h 1263316"/>
              <a:gd name="connsiteX24" fmla="*/ 1227221 w 4776537"/>
              <a:gd name="connsiteY24" fmla="*/ 360947 h 1263316"/>
              <a:gd name="connsiteX25" fmla="*/ 1371600 w 4776537"/>
              <a:gd name="connsiteY25" fmla="*/ 372979 h 1263316"/>
              <a:gd name="connsiteX26" fmla="*/ 1335505 w 4776537"/>
              <a:gd name="connsiteY26" fmla="*/ 397042 h 1263316"/>
              <a:gd name="connsiteX27" fmla="*/ 1263316 w 4776537"/>
              <a:gd name="connsiteY27" fmla="*/ 457200 h 1263316"/>
              <a:gd name="connsiteX28" fmla="*/ 1203158 w 4776537"/>
              <a:gd name="connsiteY28" fmla="*/ 529390 h 1263316"/>
              <a:gd name="connsiteX29" fmla="*/ 1179095 w 4776537"/>
              <a:gd name="connsiteY29" fmla="*/ 565484 h 1263316"/>
              <a:gd name="connsiteX30" fmla="*/ 1130969 w 4776537"/>
              <a:gd name="connsiteY30" fmla="*/ 589547 h 1263316"/>
              <a:gd name="connsiteX31" fmla="*/ 1094874 w 4776537"/>
              <a:gd name="connsiteY31" fmla="*/ 613611 h 1263316"/>
              <a:gd name="connsiteX32" fmla="*/ 1058779 w 4776537"/>
              <a:gd name="connsiteY32" fmla="*/ 673768 h 1263316"/>
              <a:gd name="connsiteX33" fmla="*/ 1010653 w 4776537"/>
              <a:gd name="connsiteY33" fmla="*/ 733926 h 1263316"/>
              <a:gd name="connsiteX34" fmla="*/ 998621 w 4776537"/>
              <a:gd name="connsiteY34" fmla="*/ 782053 h 1263316"/>
              <a:gd name="connsiteX35" fmla="*/ 974558 w 4776537"/>
              <a:gd name="connsiteY35" fmla="*/ 830179 h 1263316"/>
              <a:gd name="connsiteX36" fmla="*/ 986590 w 4776537"/>
              <a:gd name="connsiteY36" fmla="*/ 1046747 h 1263316"/>
              <a:gd name="connsiteX37" fmla="*/ 1022684 w 4776537"/>
              <a:gd name="connsiteY37" fmla="*/ 1094874 h 1263316"/>
              <a:gd name="connsiteX38" fmla="*/ 1118937 w 4776537"/>
              <a:gd name="connsiteY38" fmla="*/ 1070811 h 1263316"/>
              <a:gd name="connsiteX39" fmla="*/ 1251284 w 4776537"/>
              <a:gd name="connsiteY39" fmla="*/ 902368 h 1263316"/>
              <a:gd name="connsiteX40" fmla="*/ 1275348 w 4776537"/>
              <a:gd name="connsiteY40" fmla="*/ 842211 h 1263316"/>
              <a:gd name="connsiteX41" fmla="*/ 1335505 w 4776537"/>
              <a:gd name="connsiteY41" fmla="*/ 745958 h 1263316"/>
              <a:gd name="connsiteX42" fmla="*/ 1347537 w 4776537"/>
              <a:gd name="connsiteY42" fmla="*/ 685800 h 1263316"/>
              <a:gd name="connsiteX43" fmla="*/ 1371600 w 4776537"/>
              <a:gd name="connsiteY43" fmla="*/ 649705 h 1263316"/>
              <a:gd name="connsiteX44" fmla="*/ 1407695 w 4776537"/>
              <a:gd name="connsiteY44" fmla="*/ 589547 h 1263316"/>
              <a:gd name="connsiteX45" fmla="*/ 1407695 w 4776537"/>
              <a:gd name="connsiteY45" fmla="*/ 818147 h 1263316"/>
              <a:gd name="connsiteX46" fmla="*/ 1431758 w 4776537"/>
              <a:gd name="connsiteY46" fmla="*/ 1058779 h 1263316"/>
              <a:gd name="connsiteX47" fmla="*/ 1455821 w 4776537"/>
              <a:gd name="connsiteY47" fmla="*/ 1106905 h 1263316"/>
              <a:gd name="connsiteX48" fmla="*/ 1491916 w 4776537"/>
              <a:gd name="connsiteY48" fmla="*/ 1118937 h 1263316"/>
              <a:gd name="connsiteX49" fmla="*/ 1528011 w 4776537"/>
              <a:gd name="connsiteY49" fmla="*/ 1058779 h 1263316"/>
              <a:gd name="connsiteX50" fmla="*/ 1576137 w 4776537"/>
              <a:gd name="connsiteY50" fmla="*/ 938463 h 1263316"/>
              <a:gd name="connsiteX51" fmla="*/ 1588169 w 4776537"/>
              <a:gd name="connsiteY51" fmla="*/ 902368 h 1263316"/>
              <a:gd name="connsiteX52" fmla="*/ 1636295 w 4776537"/>
              <a:gd name="connsiteY52" fmla="*/ 806116 h 1263316"/>
              <a:gd name="connsiteX53" fmla="*/ 1660358 w 4776537"/>
              <a:gd name="connsiteY53" fmla="*/ 745958 h 1263316"/>
              <a:gd name="connsiteX54" fmla="*/ 1744579 w 4776537"/>
              <a:gd name="connsiteY54" fmla="*/ 625642 h 1263316"/>
              <a:gd name="connsiteX55" fmla="*/ 1780674 w 4776537"/>
              <a:gd name="connsiteY55" fmla="*/ 589547 h 1263316"/>
              <a:gd name="connsiteX56" fmla="*/ 1804737 w 4776537"/>
              <a:gd name="connsiteY56" fmla="*/ 1034716 h 1263316"/>
              <a:gd name="connsiteX57" fmla="*/ 1828800 w 4776537"/>
              <a:gd name="connsiteY57" fmla="*/ 782053 h 1263316"/>
              <a:gd name="connsiteX58" fmla="*/ 1852863 w 4776537"/>
              <a:gd name="connsiteY58" fmla="*/ 721895 h 1263316"/>
              <a:gd name="connsiteX59" fmla="*/ 1913021 w 4776537"/>
              <a:gd name="connsiteY59" fmla="*/ 577516 h 1263316"/>
              <a:gd name="connsiteX60" fmla="*/ 1949116 w 4776537"/>
              <a:gd name="connsiteY60" fmla="*/ 553453 h 1263316"/>
              <a:gd name="connsiteX61" fmla="*/ 2009274 w 4776537"/>
              <a:gd name="connsiteY61" fmla="*/ 577516 h 1263316"/>
              <a:gd name="connsiteX62" fmla="*/ 2057400 w 4776537"/>
              <a:gd name="connsiteY62" fmla="*/ 673768 h 1263316"/>
              <a:gd name="connsiteX63" fmla="*/ 2069432 w 4776537"/>
              <a:gd name="connsiteY63" fmla="*/ 938463 h 1263316"/>
              <a:gd name="connsiteX64" fmla="*/ 2105526 w 4776537"/>
              <a:gd name="connsiteY64" fmla="*/ 721895 h 1263316"/>
              <a:gd name="connsiteX65" fmla="*/ 2153653 w 4776537"/>
              <a:gd name="connsiteY65" fmla="*/ 625642 h 1263316"/>
              <a:gd name="connsiteX66" fmla="*/ 2177716 w 4776537"/>
              <a:gd name="connsiteY66" fmla="*/ 589547 h 1263316"/>
              <a:gd name="connsiteX67" fmla="*/ 2213811 w 4776537"/>
              <a:gd name="connsiteY67" fmla="*/ 577516 h 1263316"/>
              <a:gd name="connsiteX68" fmla="*/ 2249905 w 4776537"/>
              <a:gd name="connsiteY68" fmla="*/ 553453 h 1263316"/>
              <a:gd name="connsiteX69" fmla="*/ 2286000 w 4776537"/>
              <a:gd name="connsiteY69" fmla="*/ 577516 h 1263316"/>
              <a:gd name="connsiteX70" fmla="*/ 2322095 w 4776537"/>
              <a:gd name="connsiteY70" fmla="*/ 661737 h 1263316"/>
              <a:gd name="connsiteX71" fmla="*/ 2346158 w 4776537"/>
              <a:gd name="connsiteY71" fmla="*/ 770021 h 1263316"/>
              <a:gd name="connsiteX72" fmla="*/ 2382253 w 4776537"/>
              <a:gd name="connsiteY72" fmla="*/ 1191126 h 1263316"/>
              <a:gd name="connsiteX73" fmla="*/ 2406316 w 4776537"/>
              <a:gd name="connsiteY73" fmla="*/ 1239253 h 1263316"/>
              <a:gd name="connsiteX74" fmla="*/ 2514600 w 4776537"/>
              <a:gd name="connsiteY74" fmla="*/ 1227221 h 1263316"/>
              <a:gd name="connsiteX75" fmla="*/ 2586790 w 4776537"/>
              <a:gd name="connsiteY75" fmla="*/ 1179095 h 1263316"/>
              <a:gd name="connsiteX76" fmla="*/ 2671011 w 4776537"/>
              <a:gd name="connsiteY76" fmla="*/ 1070811 h 1263316"/>
              <a:gd name="connsiteX77" fmla="*/ 2743200 w 4776537"/>
              <a:gd name="connsiteY77" fmla="*/ 914400 h 1263316"/>
              <a:gd name="connsiteX78" fmla="*/ 2779295 w 4776537"/>
              <a:gd name="connsiteY78" fmla="*/ 854242 h 1263316"/>
              <a:gd name="connsiteX79" fmla="*/ 2839453 w 4776537"/>
              <a:gd name="connsiteY79" fmla="*/ 721895 h 1263316"/>
              <a:gd name="connsiteX80" fmla="*/ 2887579 w 4776537"/>
              <a:gd name="connsiteY80" fmla="*/ 673768 h 1263316"/>
              <a:gd name="connsiteX81" fmla="*/ 2947737 w 4776537"/>
              <a:gd name="connsiteY81" fmla="*/ 649705 h 1263316"/>
              <a:gd name="connsiteX82" fmla="*/ 2899611 w 4776537"/>
              <a:gd name="connsiteY82" fmla="*/ 697832 h 1263316"/>
              <a:gd name="connsiteX83" fmla="*/ 2839453 w 4776537"/>
              <a:gd name="connsiteY83" fmla="*/ 745958 h 1263316"/>
              <a:gd name="connsiteX84" fmla="*/ 2791326 w 4776537"/>
              <a:gd name="connsiteY84" fmla="*/ 830179 h 1263316"/>
              <a:gd name="connsiteX85" fmla="*/ 2755232 w 4776537"/>
              <a:gd name="connsiteY85" fmla="*/ 890337 h 1263316"/>
              <a:gd name="connsiteX86" fmla="*/ 2731169 w 4776537"/>
              <a:gd name="connsiteY86" fmla="*/ 986590 h 1263316"/>
              <a:gd name="connsiteX87" fmla="*/ 2731169 w 4776537"/>
              <a:gd name="connsiteY87" fmla="*/ 1143000 h 1263316"/>
              <a:gd name="connsiteX88" fmla="*/ 2779295 w 4776537"/>
              <a:gd name="connsiteY88" fmla="*/ 1203158 h 1263316"/>
              <a:gd name="connsiteX89" fmla="*/ 2815390 w 4776537"/>
              <a:gd name="connsiteY89" fmla="*/ 1239253 h 1263316"/>
              <a:gd name="connsiteX90" fmla="*/ 2863516 w 4776537"/>
              <a:gd name="connsiteY90" fmla="*/ 1251284 h 1263316"/>
              <a:gd name="connsiteX91" fmla="*/ 2899611 w 4776537"/>
              <a:gd name="connsiteY91" fmla="*/ 1263316 h 1263316"/>
              <a:gd name="connsiteX92" fmla="*/ 2995863 w 4776537"/>
              <a:gd name="connsiteY92" fmla="*/ 1239253 h 1263316"/>
              <a:gd name="connsiteX93" fmla="*/ 3092116 w 4776537"/>
              <a:gd name="connsiteY93" fmla="*/ 1179095 h 1263316"/>
              <a:gd name="connsiteX94" fmla="*/ 3128211 w 4776537"/>
              <a:gd name="connsiteY94" fmla="*/ 1155032 h 1263316"/>
              <a:gd name="connsiteX95" fmla="*/ 3176337 w 4776537"/>
              <a:gd name="connsiteY95" fmla="*/ 1106905 h 1263316"/>
              <a:gd name="connsiteX96" fmla="*/ 3200400 w 4776537"/>
              <a:gd name="connsiteY96" fmla="*/ 1058779 h 1263316"/>
              <a:gd name="connsiteX97" fmla="*/ 3224463 w 4776537"/>
              <a:gd name="connsiteY97" fmla="*/ 1022684 h 1263316"/>
              <a:gd name="connsiteX98" fmla="*/ 3224463 w 4776537"/>
              <a:gd name="connsiteY98" fmla="*/ 733926 h 1263316"/>
              <a:gd name="connsiteX99" fmla="*/ 3056021 w 4776537"/>
              <a:gd name="connsiteY99" fmla="*/ 685800 h 1263316"/>
              <a:gd name="connsiteX100" fmla="*/ 2971800 w 4776537"/>
              <a:gd name="connsiteY100" fmla="*/ 697832 h 1263316"/>
              <a:gd name="connsiteX101" fmla="*/ 3007895 w 4776537"/>
              <a:gd name="connsiteY101" fmla="*/ 733926 h 1263316"/>
              <a:gd name="connsiteX102" fmla="*/ 3128211 w 4776537"/>
              <a:gd name="connsiteY102" fmla="*/ 842211 h 1263316"/>
              <a:gd name="connsiteX103" fmla="*/ 3164305 w 4776537"/>
              <a:gd name="connsiteY103" fmla="*/ 878305 h 1263316"/>
              <a:gd name="connsiteX104" fmla="*/ 3260558 w 4776537"/>
              <a:gd name="connsiteY104" fmla="*/ 926432 h 1263316"/>
              <a:gd name="connsiteX105" fmla="*/ 3356811 w 4776537"/>
              <a:gd name="connsiteY105" fmla="*/ 998621 h 1263316"/>
              <a:gd name="connsiteX106" fmla="*/ 3441032 w 4776537"/>
              <a:gd name="connsiteY106" fmla="*/ 1058779 h 1263316"/>
              <a:gd name="connsiteX107" fmla="*/ 3477126 w 4776537"/>
              <a:gd name="connsiteY107" fmla="*/ 1070811 h 1263316"/>
              <a:gd name="connsiteX108" fmla="*/ 3525253 w 4776537"/>
              <a:gd name="connsiteY108" fmla="*/ 1094874 h 1263316"/>
              <a:gd name="connsiteX109" fmla="*/ 3681663 w 4776537"/>
              <a:gd name="connsiteY109" fmla="*/ 1155032 h 1263316"/>
              <a:gd name="connsiteX110" fmla="*/ 4223084 w 4776537"/>
              <a:gd name="connsiteY110" fmla="*/ 1143000 h 1263316"/>
              <a:gd name="connsiteX111" fmla="*/ 4295274 w 4776537"/>
              <a:gd name="connsiteY111" fmla="*/ 1118937 h 1263316"/>
              <a:gd name="connsiteX112" fmla="*/ 4355432 w 4776537"/>
              <a:gd name="connsiteY112" fmla="*/ 1094874 h 1263316"/>
              <a:gd name="connsiteX113" fmla="*/ 4391526 w 4776537"/>
              <a:gd name="connsiteY113" fmla="*/ 1082842 h 1263316"/>
              <a:gd name="connsiteX114" fmla="*/ 4475748 w 4776537"/>
              <a:gd name="connsiteY114" fmla="*/ 1022684 h 1263316"/>
              <a:gd name="connsiteX115" fmla="*/ 4511842 w 4776537"/>
              <a:gd name="connsiteY115" fmla="*/ 998621 h 1263316"/>
              <a:gd name="connsiteX116" fmla="*/ 4584032 w 4776537"/>
              <a:gd name="connsiteY116" fmla="*/ 926432 h 1263316"/>
              <a:gd name="connsiteX117" fmla="*/ 4620126 w 4776537"/>
              <a:gd name="connsiteY117" fmla="*/ 878305 h 1263316"/>
              <a:gd name="connsiteX118" fmla="*/ 4644190 w 4776537"/>
              <a:gd name="connsiteY118" fmla="*/ 842211 h 1263316"/>
              <a:gd name="connsiteX119" fmla="*/ 4668253 w 4776537"/>
              <a:gd name="connsiteY119" fmla="*/ 818147 h 1263316"/>
              <a:gd name="connsiteX120" fmla="*/ 4680284 w 4776537"/>
              <a:gd name="connsiteY120" fmla="*/ 770021 h 1263316"/>
              <a:gd name="connsiteX121" fmla="*/ 4704348 w 4776537"/>
              <a:gd name="connsiteY121" fmla="*/ 745958 h 1263316"/>
              <a:gd name="connsiteX122" fmla="*/ 4728411 w 4776537"/>
              <a:gd name="connsiteY122" fmla="*/ 709863 h 1263316"/>
              <a:gd name="connsiteX123" fmla="*/ 4752474 w 4776537"/>
              <a:gd name="connsiteY123" fmla="*/ 661737 h 1263316"/>
              <a:gd name="connsiteX124" fmla="*/ 4776537 w 4776537"/>
              <a:gd name="connsiteY124" fmla="*/ 625642 h 126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776537" h="1263316">
                <a:moveTo>
                  <a:pt x="0" y="0"/>
                </a:moveTo>
                <a:cubicBezTo>
                  <a:pt x="104906" y="183586"/>
                  <a:pt x="15442" y="9379"/>
                  <a:pt x="60158" y="132347"/>
                </a:cubicBezTo>
                <a:cubicBezTo>
                  <a:pt x="70596" y="161051"/>
                  <a:pt x="83614" y="188762"/>
                  <a:pt x="96253" y="216568"/>
                </a:cubicBezTo>
                <a:cubicBezTo>
                  <a:pt x="103675" y="232896"/>
                  <a:pt x="114187" y="247839"/>
                  <a:pt x="120316" y="264695"/>
                </a:cubicBezTo>
                <a:cubicBezTo>
                  <a:pt x="132613" y="298513"/>
                  <a:pt x="141770" y="348408"/>
                  <a:pt x="156411" y="385011"/>
                </a:cubicBezTo>
                <a:cubicBezTo>
                  <a:pt x="167754" y="413370"/>
                  <a:pt x="181162" y="440873"/>
                  <a:pt x="192505" y="469232"/>
                </a:cubicBezTo>
                <a:cubicBezTo>
                  <a:pt x="197215" y="481007"/>
                  <a:pt x="200084" y="493451"/>
                  <a:pt x="204537" y="505326"/>
                </a:cubicBezTo>
                <a:cubicBezTo>
                  <a:pt x="212120" y="525548"/>
                  <a:pt x="220579" y="545431"/>
                  <a:pt x="228600" y="565484"/>
                </a:cubicBezTo>
                <a:cubicBezTo>
                  <a:pt x="236621" y="641684"/>
                  <a:pt x="240067" y="718506"/>
                  <a:pt x="252663" y="794084"/>
                </a:cubicBezTo>
                <a:cubicBezTo>
                  <a:pt x="256214" y="815388"/>
                  <a:pt x="269345" y="833945"/>
                  <a:pt x="276726" y="854242"/>
                </a:cubicBezTo>
                <a:cubicBezTo>
                  <a:pt x="364374" y="1095270"/>
                  <a:pt x="248497" y="796391"/>
                  <a:pt x="324853" y="974558"/>
                </a:cubicBezTo>
                <a:cubicBezTo>
                  <a:pt x="354740" y="1044295"/>
                  <a:pt x="314704" y="977385"/>
                  <a:pt x="360948" y="1046747"/>
                </a:cubicBezTo>
                <a:cubicBezTo>
                  <a:pt x="364958" y="1058779"/>
                  <a:pt x="367307" y="1071498"/>
                  <a:pt x="372979" y="1082842"/>
                </a:cubicBezTo>
                <a:cubicBezTo>
                  <a:pt x="417176" y="1171239"/>
                  <a:pt x="439497" y="1113276"/>
                  <a:pt x="577516" y="1094874"/>
                </a:cubicBezTo>
                <a:cubicBezTo>
                  <a:pt x="597569" y="1086853"/>
                  <a:pt x="618714" y="1081153"/>
                  <a:pt x="637674" y="1070811"/>
                </a:cubicBezTo>
                <a:cubicBezTo>
                  <a:pt x="663063" y="1056962"/>
                  <a:pt x="685064" y="1037563"/>
                  <a:pt x="709863" y="1022684"/>
                </a:cubicBezTo>
                <a:cubicBezTo>
                  <a:pt x="729916" y="1010653"/>
                  <a:pt x="750350" y="999236"/>
                  <a:pt x="770021" y="986590"/>
                </a:cubicBezTo>
                <a:cubicBezTo>
                  <a:pt x="806512" y="963132"/>
                  <a:pt x="851205" y="948274"/>
                  <a:pt x="878305" y="914400"/>
                </a:cubicBezTo>
                <a:cubicBezTo>
                  <a:pt x="912525" y="871626"/>
                  <a:pt x="996517" y="769267"/>
                  <a:pt x="1010653" y="733926"/>
                </a:cubicBezTo>
                <a:cubicBezTo>
                  <a:pt x="1040086" y="660342"/>
                  <a:pt x="1016746" y="685748"/>
                  <a:pt x="1070811" y="649705"/>
                </a:cubicBezTo>
                <a:cubicBezTo>
                  <a:pt x="1078832" y="633663"/>
                  <a:pt x="1084449" y="616174"/>
                  <a:pt x="1094874" y="601579"/>
                </a:cubicBezTo>
                <a:cubicBezTo>
                  <a:pt x="1104764" y="587733"/>
                  <a:pt x="1122215" y="580075"/>
                  <a:pt x="1130969" y="565484"/>
                </a:cubicBezTo>
                <a:cubicBezTo>
                  <a:pt x="1146683" y="539293"/>
                  <a:pt x="1156625" y="509967"/>
                  <a:pt x="1167063" y="481263"/>
                </a:cubicBezTo>
                <a:cubicBezTo>
                  <a:pt x="1188224" y="423069"/>
                  <a:pt x="1166516" y="439974"/>
                  <a:pt x="1203158" y="385011"/>
                </a:cubicBezTo>
                <a:cubicBezTo>
                  <a:pt x="1209450" y="375572"/>
                  <a:pt x="1219200" y="368968"/>
                  <a:pt x="1227221" y="360947"/>
                </a:cubicBezTo>
                <a:cubicBezTo>
                  <a:pt x="1275347" y="364958"/>
                  <a:pt x="1325785" y="357707"/>
                  <a:pt x="1371600" y="372979"/>
                </a:cubicBezTo>
                <a:cubicBezTo>
                  <a:pt x="1385318" y="377552"/>
                  <a:pt x="1346919" y="388164"/>
                  <a:pt x="1335505" y="397042"/>
                </a:cubicBezTo>
                <a:cubicBezTo>
                  <a:pt x="1310780" y="416273"/>
                  <a:pt x="1285465" y="435051"/>
                  <a:pt x="1263316" y="457200"/>
                </a:cubicBezTo>
                <a:cubicBezTo>
                  <a:pt x="1241167" y="479349"/>
                  <a:pt x="1222389" y="504665"/>
                  <a:pt x="1203158" y="529390"/>
                </a:cubicBezTo>
                <a:cubicBezTo>
                  <a:pt x="1194280" y="540804"/>
                  <a:pt x="1190203" y="556227"/>
                  <a:pt x="1179095" y="565484"/>
                </a:cubicBezTo>
                <a:cubicBezTo>
                  <a:pt x="1165317" y="576966"/>
                  <a:pt x="1146541" y="580648"/>
                  <a:pt x="1130969" y="589547"/>
                </a:cubicBezTo>
                <a:cubicBezTo>
                  <a:pt x="1118414" y="596721"/>
                  <a:pt x="1106906" y="605590"/>
                  <a:pt x="1094874" y="613611"/>
                </a:cubicBezTo>
                <a:cubicBezTo>
                  <a:pt x="1082842" y="633663"/>
                  <a:pt x="1072189" y="654610"/>
                  <a:pt x="1058779" y="673768"/>
                </a:cubicBezTo>
                <a:cubicBezTo>
                  <a:pt x="1044053" y="694806"/>
                  <a:pt x="1023124" y="711478"/>
                  <a:pt x="1010653" y="733926"/>
                </a:cubicBezTo>
                <a:cubicBezTo>
                  <a:pt x="1002622" y="748381"/>
                  <a:pt x="1004427" y="766570"/>
                  <a:pt x="998621" y="782053"/>
                </a:cubicBezTo>
                <a:cubicBezTo>
                  <a:pt x="992323" y="798847"/>
                  <a:pt x="982579" y="814137"/>
                  <a:pt x="974558" y="830179"/>
                </a:cubicBezTo>
                <a:cubicBezTo>
                  <a:pt x="978569" y="902368"/>
                  <a:pt x="973657" y="975613"/>
                  <a:pt x="986590" y="1046747"/>
                </a:cubicBezTo>
                <a:cubicBezTo>
                  <a:pt x="990177" y="1066476"/>
                  <a:pt x="1002955" y="1091287"/>
                  <a:pt x="1022684" y="1094874"/>
                </a:cubicBezTo>
                <a:cubicBezTo>
                  <a:pt x="1055222" y="1100790"/>
                  <a:pt x="1086853" y="1078832"/>
                  <a:pt x="1118937" y="1070811"/>
                </a:cubicBezTo>
                <a:cubicBezTo>
                  <a:pt x="1209920" y="949499"/>
                  <a:pt x="1165451" y="1005368"/>
                  <a:pt x="1251284" y="902368"/>
                </a:cubicBezTo>
                <a:cubicBezTo>
                  <a:pt x="1259305" y="882316"/>
                  <a:pt x="1265689" y="861528"/>
                  <a:pt x="1275348" y="842211"/>
                </a:cubicBezTo>
                <a:cubicBezTo>
                  <a:pt x="1289862" y="813184"/>
                  <a:pt x="1316415" y="774594"/>
                  <a:pt x="1335505" y="745958"/>
                </a:cubicBezTo>
                <a:cubicBezTo>
                  <a:pt x="1339516" y="725905"/>
                  <a:pt x="1340357" y="704948"/>
                  <a:pt x="1347537" y="685800"/>
                </a:cubicBezTo>
                <a:cubicBezTo>
                  <a:pt x="1352614" y="672260"/>
                  <a:pt x="1363936" y="661967"/>
                  <a:pt x="1371600" y="649705"/>
                </a:cubicBezTo>
                <a:cubicBezTo>
                  <a:pt x="1383994" y="629874"/>
                  <a:pt x="1395663" y="609600"/>
                  <a:pt x="1407695" y="589547"/>
                </a:cubicBezTo>
                <a:cubicBezTo>
                  <a:pt x="1438049" y="377062"/>
                  <a:pt x="1407695" y="568839"/>
                  <a:pt x="1407695" y="818147"/>
                </a:cubicBezTo>
                <a:cubicBezTo>
                  <a:pt x="1407695" y="838191"/>
                  <a:pt x="1412444" y="1000836"/>
                  <a:pt x="1431758" y="1058779"/>
                </a:cubicBezTo>
                <a:cubicBezTo>
                  <a:pt x="1437430" y="1075794"/>
                  <a:pt x="1443139" y="1094223"/>
                  <a:pt x="1455821" y="1106905"/>
                </a:cubicBezTo>
                <a:cubicBezTo>
                  <a:pt x="1464789" y="1115873"/>
                  <a:pt x="1479884" y="1114926"/>
                  <a:pt x="1491916" y="1118937"/>
                </a:cubicBezTo>
                <a:cubicBezTo>
                  <a:pt x="1503948" y="1098884"/>
                  <a:pt x="1518122" y="1079970"/>
                  <a:pt x="1528011" y="1058779"/>
                </a:cubicBezTo>
                <a:cubicBezTo>
                  <a:pt x="1546277" y="1019637"/>
                  <a:pt x="1562477" y="979441"/>
                  <a:pt x="1576137" y="938463"/>
                </a:cubicBezTo>
                <a:cubicBezTo>
                  <a:pt x="1580148" y="926431"/>
                  <a:pt x="1582921" y="913914"/>
                  <a:pt x="1588169" y="902368"/>
                </a:cubicBezTo>
                <a:cubicBezTo>
                  <a:pt x="1603013" y="869712"/>
                  <a:pt x="1622973" y="839421"/>
                  <a:pt x="1636295" y="806116"/>
                </a:cubicBezTo>
                <a:cubicBezTo>
                  <a:pt x="1644316" y="786063"/>
                  <a:pt x="1650016" y="764918"/>
                  <a:pt x="1660358" y="745958"/>
                </a:cubicBezTo>
                <a:cubicBezTo>
                  <a:pt x="1670715" y="726970"/>
                  <a:pt x="1725032" y="648447"/>
                  <a:pt x="1744579" y="625642"/>
                </a:cubicBezTo>
                <a:cubicBezTo>
                  <a:pt x="1755652" y="612723"/>
                  <a:pt x="1768642" y="601579"/>
                  <a:pt x="1780674" y="589547"/>
                </a:cubicBezTo>
                <a:cubicBezTo>
                  <a:pt x="1957572" y="648515"/>
                  <a:pt x="1774061" y="574547"/>
                  <a:pt x="1804737" y="1034716"/>
                </a:cubicBezTo>
                <a:cubicBezTo>
                  <a:pt x="1810364" y="1119131"/>
                  <a:pt x="1815936" y="865671"/>
                  <a:pt x="1828800" y="782053"/>
                </a:cubicBezTo>
                <a:cubicBezTo>
                  <a:pt x="1832084" y="760707"/>
                  <a:pt x="1845599" y="742234"/>
                  <a:pt x="1852863" y="721895"/>
                </a:cubicBezTo>
                <a:cubicBezTo>
                  <a:pt x="1865035" y="687812"/>
                  <a:pt x="1878683" y="611854"/>
                  <a:pt x="1913021" y="577516"/>
                </a:cubicBezTo>
                <a:cubicBezTo>
                  <a:pt x="1923246" y="567291"/>
                  <a:pt x="1937084" y="561474"/>
                  <a:pt x="1949116" y="553453"/>
                </a:cubicBezTo>
                <a:cubicBezTo>
                  <a:pt x="1969169" y="561474"/>
                  <a:pt x="1993020" y="563294"/>
                  <a:pt x="2009274" y="577516"/>
                </a:cubicBezTo>
                <a:cubicBezTo>
                  <a:pt x="2036017" y="600916"/>
                  <a:pt x="2046585" y="641321"/>
                  <a:pt x="2057400" y="673768"/>
                </a:cubicBezTo>
                <a:cubicBezTo>
                  <a:pt x="2061411" y="762000"/>
                  <a:pt x="2006979" y="876009"/>
                  <a:pt x="2069432" y="938463"/>
                </a:cubicBezTo>
                <a:cubicBezTo>
                  <a:pt x="2121181" y="990213"/>
                  <a:pt x="2086500" y="792564"/>
                  <a:pt x="2105526" y="721895"/>
                </a:cubicBezTo>
                <a:cubicBezTo>
                  <a:pt x="2114852" y="687257"/>
                  <a:pt x="2133755" y="655489"/>
                  <a:pt x="2153653" y="625642"/>
                </a:cubicBezTo>
                <a:cubicBezTo>
                  <a:pt x="2161674" y="613610"/>
                  <a:pt x="2166424" y="598580"/>
                  <a:pt x="2177716" y="589547"/>
                </a:cubicBezTo>
                <a:cubicBezTo>
                  <a:pt x="2187619" y="581624"/>
                  <a:pt x="2201779" y="581526"/>
                  <a:pt x="2213811" y="577516"/>
                </a:cubicBezTo>
                <a:cubicBezTo>
                  <a:pt x="2225842" y="569495"/>
                  <a:pt x="2235445" y="553453"/>
                  <a:pt x="2249905" y="553453"/>
                </a:cubicBezTo>
                <a:cubicBezTo>
                  <a:pt x="2264365" y="553453"/>
                  <a:pt x="2277979" y="565484"/>
                  <a:pt x="2286000" y="577516"/>
                </a:cubicBezTo>
                <a:cubicBezTo>
                  <a:pt x="2302942" y="602929"/>
                  <a:pt x="2311657" y="633033"/>
                  <a:pt x="2322095" y="661737"/>
                </a:cubicBezTo>
                <a:cubicBezTo>
                  <a:pt x="2329644" y="682498"/>
                  <a:pt x="2342559" y="752026"/>
                  <a:pt x="2346158" y="770021"/>
                </a:cubicBezTo>
                <a:cubicBezTo>
                  <a:pt x="2355456" y="1048955"/>
                  <a:pt x="2314101" y="1037782"/>
                  <a:pt x="2382253" y="1191126"/>
                </a:cubicBezTo>
                <a:cubicBezTo>
                  <a:pt x="2389537" y="1207516"/>
                  <a:pt x="2398295" y="1223211"/>
                  <a:pt x="2406316" y="1239253"/>
                </a:cubicBezTo>
                <a:cubicBezTo>
                  <a:pt x="2442411" y="1235242"/>
                  <a:pt x="2480147" y="1238705"/>
                  <a:pt x="2514600" y="1227221"/>
                </a:cubicBezTo>
                <a:cubicBezTo>
                  <a:pt x="2542036" y="1218076"/>
                  <a:pt x="2563962" y="1196850"/>
                  <a:pt x="2586790" y="1179095"/>
                </a:cubicBezTo>
                <a:cubicBezTo>
                  <a:pt x="2624450" y="1149804"/>
                  <a:pt x="2645542" y="1110834"/>
                  <a:pt x="2671011" y="1070811"/>
                </a:cubicBezTo>
                <a:cubicBezTo>
                  <a:pt x="2741534" y="959989"/>
                  <a:pt x="2674277" y="1063732"/>
                  <a:pt x="2743200" y="914400"/>
                </a:cubicBezTo>
                <a:cubicBezTo>
                  <a:pt x="2753000" y="893167"/>
                  <a:pt x="2768837" y="875158"/>
                  <a:pt x="2779295" y="854242"/>
                </a:cubicBezTo>
                <a:cubicBezTo>
                  <a:pt x="2779795" y="853242"/>
                  <a:pt x="2826781" y="738791"/>
                  <a:pt x="2839453" y="721895"/>
                </a:cubicBezTo>
                <a:cubicBezTo>
                  <a:pt x="2853065" y="703745"/>
                  <a:pt x="2868702" y="686353"/>
                  <a:pt x="2887579" y="673768"/>
                </a:cubicBezTo>
                <a:cubicBezTo>
                  <a:pt x="2905549" y="661788"/>
                  <a:pt x="2927684" y="657726"/>
                  <a:pt x="2947737" y="649705"/>
                </a:cubicBezTo>
                <a:cubicBezTo>
                  <a:pt x="3019529" y="673636"/>
                  <a:pt x="2979302" y="651345"/>
                  <a:pt x="2899611" y="697832"/>
                </a:cubicBezTo>
                <a:cubicBezTo>
                  <a:pt x="2877429" y="710771"/>
                  <a:pt x="2857611" y="727800"/>
                  <a:pt x="2839453" y="745958"/>
                </a:cubicBezTo>
                <a:cubicBezTo>
                  <a:pt x="2820548" y="764863"/>
                  <a:pt x="2803119" y="808952"/>
                  <a:pt x="2791326" y="830179"/>
                </a:cubicBezTo>
                <a:cubicBezTo>
                  <a:pt x="2779969" y="850621"/>
                  <a:pt x="2767263" y="870284"/>
                  <a:pt x="2755232" y="890337"/>
                </a:cubicBezTo>
                <a:cubicBezTo>
                  <a:pt x="2747211" y="922421"/>
                  <a:pt x="2738099" y="954252"/>
                  <a:pt x="2731169" y="986590"/>
                </a:cubicBezTo>
                <a:cubicBezTo>
                  <a:pt x="2719994" y="1038739"/>
                  <a:pt x="2709271" y="1090444"/>
                  <a:pt x="2731169" y="1143000"/>
                </a:cubicBezTo>
                <a:cubicBezTo>
                  <a:pt x="2741046" y="1166704"/>
                  <a:pt x="2762385" y="1183832"/>
                  <a:pt x="2779295" y="1203158"/>
                </a:cubicBezTo>
                <a:cubicBezTo>
                  <a:pt x="2790500" y="1215963"/>
                  <a:pt x="2800617" y="1230811"/>
                  <a:pt x="2815390" y="1239253"/>
                </a:cubicBezTo>
                <a:cubicBezTo>
                  <a:pt x="2829747" y="1247457"/>
                  <a:pt x="2847617" y="1246741"/>
                  <a:pt x="2863516" y="1251284"/>
                </a:cubicBezTo>
                <a:cubicBezTo>
                  <a:pt x="2875711" y="1254768"/>
                  <a:pt x="2887579" y="1259305"/>
                  <a:pt x="2899611" y="1263316"/>
                </a:cubicBezTo>
                <a:cubicBezTo>
                  <a:pt x="2931695" y="1255295"/>
                  <a:pt x="2965564" y="1252509"/>
                  <a:pt x="2995863" y="1239253"/>
                </a:cubicBezTo>
                <a:cubicBezTo>
                  <a:pt x="3030526" y="1224088"/>
                  <a:pt x="3060635" y="1200082"/>
                  <a:pt x="3092116" y="1179095"/>
                </a:cubicBezTo>
                <a:cubicBezTo>
                  <a:pt x="3104148" y="1171074"/>
                  <a:pt x="3117232" y="1164443"/>
                  <a:pt x="3128211" y="1155032"/>
                </a:cubicBezTo>
                <a:cubicBezTo>
                  <a:pt x="3145436" y="1140267"/>
                  <a:pt x="3162725" y="1125055"/>
                  <a:pt x="3176337" y="1106905"/>
                </a:cubicBezTo>
                <a:cubicBezTo>
                  <a:pt x="3187098" y="1092557"/>
                  <a:pt x="3191502" y="1074351"/>
                  <a:pt x="3200400" y="1058779"/>
                </a:cubicBezTo>
                <a:cubicBezTo>
                  <a:pt x="3207574" y="1046224"/>
                  <a:pt x="3216442" y="1034716"/>
                  <a:pt x="3224463" y="1022684"/>
                </a:cubicBezTo>
                <a:cubicBezTo>
                  <a:pt x="3231539" y="973150"/>
                  <a:pt x="3276069" y="794915"/>
                  <a:pt x="3224463" y="733926"/>
                </a:cubicBezTo>
                <a:cubicBezTo>
                  <a:pt x="3207125" y="713435"/>
                  <a:pt x="3094177" y="693432"/>
                  <a:pt x="3056021" y="685800"/>
                </a:cubicBezTo>
                <a:cubicBezTo>
                  <a:pt x="3027947" y="689811"/>
                  <a:pt x="2991853" y="677779"/>
                  <a:pt x="2971800" y="697832"/>
                </a:cubicBezTo>
                <a:cubicBezTo>
                  <a:pt x="2959768" y="709864"/>
                  <a:pt x="2996690" y="721121"/>
                  <a:pt x="3007895" y="733926"/>
                </a:cubicBezTo>
                <a:cubicBezTo>
                  <a:pt x="3118800" y="860674"/>
                  <a:pt x="2984299" y="730279"/>
                  <a:pt x="3128211" y="842211"/>
                </a:cubicBezTo>
                <a:cubicBezTo>
                  <a:pt x="3141642" y="852657"/>
                  <a:pt x="3149950" y="869170"/>
                  <a:pt x="3164305" y="878305"/>
                </a:cubicBezTo>
                <a:cubicBezTo>
                  <a:pt x="3194568" y="897564"/>
                  <a:pt x="3232547" y="904023"/>
                  <a:pt x="3260558" y="926432"/>
                </a:cubicBezTo>
                <a:cubicBezTo>
                  <a:pt x="3388719" y="1028960"/>
                  <a:pt x="3267415" y="934767"/>
                  <a:pt x="3356811" y="998621"/>
                </a:cubicBezTo>
                <a:cubicBezTo>
                  <a:pt x="3369534" y="1007709"/>
                  <a:pt x="3422124" y="1049325"/>
                  <a:pt x="3441032" y="1058779"/>
                </a:cubicBezTo>
                <a:cubicBezTo>
                  <a:pt x="3452375" y="1064451"/>
                  <a:pt x="3465469" y="1065815"/>
                  <a:pt x="3477126" y="1070811"/>
                </a:cubicBezTo>
                <a:cubicBezTo>
                  <a:pt x="3493612" y="1077876"/>
                  <a:pt x="3508513" y="1088436"/>
                  <a:pt x="3525253" y="1094874"/>
                </a:cubicBezTo>
                <a:cubicBezTo>
                  <a:pt x="3706227" y="1164478"/>
                  <a:pt x="3573262" y="1100829"/>
                  <a:pt x="3681663" y="1155032"/>
                </a:cubicBezTo>
                <a:cubicBezTo>
                  <a:pt x="3862137" y="1151021"/>
                  <a:pt x="4042877" y="1153600"/>
                  <a:pt x="4223084" y="1143000"/>
                </a:cubicBezTo>
                <a:cubicBezTo>
                  <a:pt x="4248405" y="1141511"/>
                  <a:pt x="4271436" y="1127605"/>
                  <a:pt x="4295274" y="1118937"/>
                </a:cubicBezTo>
                <a:cubicBezTo>
                  <a:pt x="4315571" y="1111556"/>
                  <a:pt x="4335210" y="1102457"/>
                  <a:pt x="4355432" y="1094874"/>
                </a:cubicBezTo>
                <a:cubicBezTo>
                  <a:pt x="4367307" y="1090421"/>
                  <a:pt x="4380183" y="1088514"/>
                  <a:pt x="4391526" y="1082842"/>
                </a:cubicBezTo>
                <a:cubicBezTo>
                  <a:pt x="4410431" y="1073389"/>
                  <a:pt x="4463029" y="1031769"/>
                  <a:pt x="4475748" y="1022684"/>
                </a:cubicBezTo>
                <a:cubicBezTo>
                  <a:pt x="4487515" y="1014279"/>
                  <a:pt x="4501617" y="1008846"/>
                  <a:pt x="4511842" y="998621"/>
                </a:cubicBezTo>
                <a:cubicBezTo>
                  <a:pt x="4601381" y="909082"/>
                  <a:pt x="4498970" y="983139"/>
                  <a:pt x="4584032" y="926432"/>
                </a:cubicBezTo>
                <a:cubicBezTo>
                  <a:pt x="4596063" y="910390"/>
                  <a:pt x="4608471" y="894623"/>
                  <a:pt x="4620126" y="878305"/>
                </a:cubicBezTo>
                <a:cubicBezTo>
                  <a:pt x="4628531" y="866538"/>
                  <a:pt x="4635157" y="853502"/>
                  <a:pt x="4644190" y="842211"/>
                </a:cubicBezTo>
                <a:cubicBezTo>
                  <a:pt x="4651276" y="833353"/>
                  <a:pt x="4660232" y="826168"/>
                  <a:pt x="4668253" y="818147"/>
                </a:cubicBezTo>
                <a:cubicBezTo>
                  <a:pt x="4672263" y="802105"/>
                  <a:pt x="4672889" y="784811"/>
                  <a:pt x="4680284" y="770021"/>
                </a:cubicBezTo>
                <a:cubicBezTo>
                  <a:pt x="4685357" y="759875"/>
                  <a:pt x="4697262" y="754816"/>
                  <a:pt x="4704348" y="745958"/>
                </a:cubicBezTo>
                <a:cubicBezTo>
                  <a:pt x="4713381" y="734667"/>
                  <a:pt x="4721237" y="722418"/>
                  <a:pt x="4728411" y="709863"/>
                </a:cubicBezTo>
                <a:cubicBezTo>
                  <a:pt x="4737309" y="694291"/>
                  <a:pt x="4743576" y="677309"/>
                  <a:pt x="4752474" y="661737"/>
                </a:cubicBezTo>
                <a:cubicBezTo>
                  <a:pt x="4759648" y="649182"/>
                  <a:pt x="4776537" y="625642"/>
                  <a:pt x="4776537" y="625642"/>
                </a:cubicBezTo>
              </a:path>
            </a:pathLst>
          </a:custGeom>
          <a:noFill/>
          <a:ln w="76200" cap="rnd">
            <a:solidFill>
              <a:srgbClr val="ED1C24"/>
            </a:solidFill>
            <a:tailEnd type="stealth"/>
          </a:ln>
          <a:effectLst>
            <a:glow rad="101600">
              <a:srgbClr val="FF717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332364" y="2225485"/>
                <a:ext cx="25872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B1FF"/>
                    </a:solidFill>
                  </a:rPr>
                  <a:t>Oscillations between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b="1" i="1" smtClean="0">
                            <a:solidFill>
                              <a:srgbClr val="00B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smtClean="0">
                            <a:solidFill>
                              <a:srgbClr val="00B1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1" i="1" smtClean="0">
                            <a:solidFill>
                              <a:srgbClr val="00B1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1400" b="1" dirty="0">
                    <a:solidFill>
                      <a:srgbClr val="00B1FF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b="1" i="1">
                            <a:solidFill>
                              <a:srgbClr val="00B1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>
                            <a:solidFill>
                              <a:srgbClr val="00B1FF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1" i="1" smtClean="0">
                            <a:solidFill>
                              <a:srgbClr val="00B1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US" sz="1400" b="1" dirty="0">
                  <a:solidFill>
                    <a:srgbClr val="00B1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364" y="2225485"/>
                <a:ext cx="2587247" cy="307777"/>
              </a:xfrm>
              <a:prstGeom prst="rect">
                <a:avLst/>
              </a:prstGeom>
              <a:blipFill>
                <a:blip r:embed="rId6"/>
                <a:stretch>
                  <a:fillRect l="-708" t="-101961" r="-12972" b="-15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332364" y="4208506"/>
                <a:ext cx="25872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ED1C24"/>
                    </a:solidFill>
                  </a:rPr>
                  <a:t>Oscillations between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b="1" i="1" smtClean="0">
                            <a:solidFill>
                              <a:srgbClr val="ED1C2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smtClean="0">
                            <a:solidFill>
                              <a:srgbClr val="ED1C2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1" i="1" smtClean="0">
                            <a:solidFill>
                              <a:srgbClr val="ED1C24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1400" b="1" dirty="0">
                    <a:solidFill>
                      <a:srgbClr val="ED1C24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400" b="1" i="1">
                            <a:solidFill>
                              <a:srgbClr val="ED1C2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>
                            <a:solidFill>
                              <a:srgbClr val="ED1C24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400" b="1" i="1" smtClean="0">
                            <a:solidFill>
                              <a:srgbClr val="ED1C2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1400" b="1" dirty="0">
                  <a:solidFill>
                    <a:srgbClr val="ED1C24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364" y="4208506"/>
                <a:ext cx="2587247" cy="307777"/>
              </a:xfrm>
              <a:prstGeom prst="rect">
                <a:avLst/>
              </a:prstGeom>
              <a:blipFill>
                <a:blip r:embed="rId7"/>
                <a:stretch>
                  <a:fillRect l="-708" t="-101961" r="-13208" b="-15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4806840" y="4232570"/>
            <a:ext cx="1510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5D54C9"/>
                </a:solidFill>
              </a:rPr>
              <a:t>Ramsey sequence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9923" y="4285711"/>
            <a:ext cx="2973202" cy="2330161"/>
          </a:xfrm>
          <a:prstGeom prst="rect">
            <a:avLst/>
          </a:prstGeom>
          <a:ln w="28575">
            <a:solidFill>
              <a:srgbClr val="7B74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0218266" y="5135994"/>
            <a:ext cx="1364134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7B74D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Local phase gate control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73702" y="6618613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B74D3"/>
                </a:solidFill>
              </a:rPr>
              <a:t>Levine et al., </a:t>
            </a:r>
            <a:r>
              <a:rPr lang="en-US" sz="1000" i="1" dirty="0">
                <a:solidFill>
                  <a:srgbClr val="7B74D3"/>
                </a:solidFill>
              </a:rPr>
              <a:t>PRL </a:t>
            </a:r>
            <a:r>
              <a:rPr lang="en-US" sz="1000" dirty="0">
                <a:solidFill>
                  <a:srgbClr val="7B74D3"/>
                </a:solidFill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139554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uiExpand="1" build="p"/>
      <p:bldP spid="12" grpId="1" build="allAtOnce"/>
      <p:bldP spid="18" grpId="0" uiExpand="1" build="p" animBg="1"/>
      <p:bldP spid="11" grpId="0"/>
      <p:bldP spid="13" grpId="0"/>
      <p:bldP spid="16" grpId="0"/>
      <p:bldP spid="30" grpId="0" animBg="1"/>
      <p:bldP spid="31" grpId="0"/>
      <p:bldP spid="33" grpId="0"/>
      <p:bldP spid="35" grpId="0"/>
      <p:bldP spid="3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975271" y="5825149"/>
            <a:ext cx="2203420" cy="2490632"/>
            <a:chOff x="6096000" y="1263710"/>
            <a:chExt cx="1291105" cy="1459398"/>
          </a:xfrm>
        </p:grpSpPr>
        <p:sp>
          <p:nvSpPr>
            <p:cNvPr id="90" name="TextBox 89"/>
            <p:cNvSpPr txBox="1"/>
            <p:nvPr/>
          </p:nvSpPr>
          <p:spPr>
            <a:xfrm>
              <a:off x="6164129" y="2353776"/>
              <a:ext cx="1222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Dank </a:t>
              </a:r>
              <a:r>
                <a:rPr lang="en-US" dirty="0" err="1"/>
                <a:t>steck</a:t>
              </a:r>
              <a:endParaRPr lang="en-US" dirty="0"/>
            </a:p>
          </p:txBody>
        </p:sp>
        <p:pic>
          <p:nvPicPr>
            <p:cNvPr id="91" name="Picture 2" descr="Image result for dan stec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5" t="8541" r="21774" b="35173"/>
            <a:stretch/>
          </p:blipFill>
          <p:spPr bwMode="auto">
            <a:xfrm>
              <a:off x="6096000" y="1263710"/>
              <a:ext cx="794086" cy="111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63789" y="6404476"/>
            <a:ext cx="4114800" cy="365125"/>
          </a:xfrm>
        </p:spPr>
        <p:txBody>
          <a:bodyPr/>
          <a:lstStyle/>
          <a:p>
            <a:r>
              <a:rPr lang="en-US" dirty="0"/>
              <a:t>B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 cap="sq">
            <a:noFill/>
            <a:prstDash val="dash"/>
            <a:bevel/>
          </a:ln>
        </p:spPr>
        <p:txBody>
          <a:bodyPr>
            <a:normAutofit/>
          </a:bodyPr>
          <a:lstStyle/>
          <a:p>
            <a:r>
              <a:rPr lang="en-US" sz="8800" dirty="0"/>
              <a:t>Figure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0865" b="78111"/>
          <a:stretch/>
        </p:blipFill>
        <p:spPr>
          <a:xfrm>
            <a:off x="8232337" y="1364878"/>
            <a:ext cx="3041134" cy="1421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941" y="2100636"/>
            <a:ext cx="307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controlled phase gate (CZ)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5781" y="4256987"/>
            <a:ext cx="3564338" cy="1458130"/>
            <a:chOff x="1932937" y="4614897"/>
            <a:chExt cx="3564338" cy="14581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937" y="4614897"/>
              <a:ext cx="3564338" cy="12216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301097" y="5796028"/>
              <a:ext cx="28280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© </a:t>
              </a:r>
              <a:r>
                <a:rPr lang="en-US" sz="1200" dirty="0" err="1"/>
                <a:t>Fangzhao</a:t>
              </a:r>
              <a:r>
                <a:rPr lang="en-US" sz="1200" dirty="0"/>
                <a:t> Alex An 2019 ($20, design #2)</a:t>
              </a:r>
            </a:p>
          </p:txBody>
        </p:sp>
      </p:grpSp>
      <p:pic>
        <p:nvPicPr>
          <p:cNvPr id="18" name="Picture 2" descr="Qcircuit CZ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91" y="2690319"/>
            <a:ext cx="14287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735149" y="2614914"/>
            <a:ext cx="3541177" cy="1726811"/>
            <a:chOff x="7735149" y="2374277"/>
            <a:chExt cx="3541177" cy="17268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0819" b="79099"/>
            <a:stretch/>
          </p:blipFill>
          <p:spPr>
            <a:xfrm>
              <a:off x="8232337" y="2374277"/>
              <a:ext cx="3043989" cy="1357479"/>
            </a:xfrm>
            <a:prstGeom prst="rect">
              <a:avLst/>
            </a:prstGeom>
          </p:spPr>
        </p:pic>
        <p:sp>
          <p:nvSpPr>
            <p:cNvPr id="31" name="Equal 30"/>
            <p:cNvSpPr/>
            <p:nvPr/>
          </p:nvSpPr>
          <p:spPr>
            <a:xfrm>
              <a:off x="7735149" y="2863253"/>
              <a:ext cx="497188" cy="435722"/>
            </a:xfrm>
            <a:prstGeom prst="mathEqual">
              <a:avLst>
                <a:gd name="adj1" fmla="val 14537"/>
                <a:gd name="adj2" fmla="val 163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8813828" y="3731756"/>
                  <a:ext cx="20386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3828" y="3731756"/>
                  <a:ext cx="2038655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2554120" y="2782588"/>
            <a:ext cx="2316404" cy="1074690"/>
            <a:chOff x="2554120" y="2541951"/>
            <a:chExt cx="2316404" cy="1074690"/>
          </a:xfrm>
        </p:grpSpPr>
        <p:sp>
          <p:nvSpPr>
            <p:cNvPr id="19" name="Equal 18"/>
            <p:cNvSpPr/>
            <p:nvPr/>
          </p:nvSpPr>
          <p:spPr>
            <a:xfrm>
              <a:off x="2554120" y="2813180"/>
              <a:ext cx="497188" cy="435722"/>
            </a:xfrm>
            <a:prstGeom prst="mathEqual">
              <a:avLst>
                <a:gd name="adj1" fmla="val 14537"/>
                <a:gd name="adj2" fmla="val 163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0790" y="2541951"/>
              <a:ext cx="1709734" cy="1074690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7299937" y="3838869"/>
            <a:ext cx="756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7B74D3"/>
                </a:solidFill>
              </a:rPr>
              <a:t>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690607" y="3974716"/>
            <a:ext cx="756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00B1FF"/>
                </a:solidFill>
              </a:rPr>
              <a:t> </a:t>
            </a:r>
          </a:p>
        </p:txBody>
      </p:sp>
      <p:grpSp>
        <p:nvGrpSpPr>
          <p:cNvPr id="63" name="bumbo"/>
          <p:cNvGrpSpPr/>
          <p:nvPr/>
        </p:nvGrpSpPr>
        <p:grpSpPr>
          <a:xfrm>
            <a:off x="4920070" y="2804464"/>
            <a:ext cx="2780302" cy="1404917"/>
            <a:chOff x="4920070" y="2563827"/>
            <a:chExt cx="2780302" cy="140491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76535" y="2563827"/>
              <a:ext cx="2223837" cy="107959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638327" y="3599412"/>
                  <a:ext cx="188100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If we rotate out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327" y="3599412"/>
                  <a:ext cx="188100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23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Equal 61"/>
            <p:cNvSpPr/>
            <p:nvPr/>
          </p:nvSpPr>
          <p:spPr>
            <a:xfrm>
              <a:off x="4920070" y="2812846"/>
              <a:ext cx="497188" cy="435722"/>
            </a:xfrm>
            <a:prstGeom prst="mathEqual">
              <a:avLst>
                <a:gd name="adj1" fmla="val 14537"/>
                <a:gd name="adj2" fmla="val 1637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umbo"/>
          <p:cNvGrpSpPr/>
          <p:nvPr/>
        </p:nvGrpSpPr>
        <p:grpSpPr>
          <a:xfrm>
            <a:off x="5348850" y="4393565"/>
            <a:ext cx="2479205" cy="772079"/>
            <a:chOff x="5342021" y="4545991"/>
            <a:chExt cx="2479205" cy="772079"/>
          </a:xfrm>
        </p:grpSpPr>
        <p:sp>
          <p:nvSpPr>
            <p:cNvPr id="47" name="Rectangle 46"/>
            <p:cNvSpPr/>
            <p:nvPr/>
          </p:nvSpPr>
          <p:spPr>
            <a:xfrm>
              <a:off x="5342021" y="4545991"/>
              <a:ext cx="2457296" cy="772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355679" y="4579569"/>
              <a:ext cx="24655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5D54C9"/>
                  </a:solidFill>
                </a:rPr>
                <a:t>LOCAL addressing beam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920305" y="4910823"/>
                  <a:ext cx="122591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a14:m>
                  <a:r>
                    <a:rPr lang="en-US" i="1" dirty="0"/>
                    <a:t> </a:t>
                  </a:r>
                  <a:r>
                    <a:rPr lang="en-US" dirty="0"/>
                    <a:t>gates</a:t>
                  </a: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0305" y="4910823"/>
                  <a:ext cx="1225913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10000" r="-4975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8705006" y="4524089"/>
            <a:ext cx="2457296" cy="772079"/>
            <a:chOff x="5342021" y="4545991"/>
            <a:chExt cx="2457296" cy="772079"/>
          </a:xfrm>
        </p:grpSpPr>
        <p:sp>
          <p:nvSpPr>
            <p:cNvPr id="59" name="Rectangle 58"/>
            <p:cNvSpPr/>
            <p:nvPr/>
          </p:nvSpPr>
          <p:spPr>
            <a:xfrm>
              <a:off x="5342021" y="4545991"/>
              <a:ext cx="2457296" cy="772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423368" y="4579569"/>
              <a:ext cx="2294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1FF"/>
                  </a:solidFill>
                </a:rPr>
                <a:t>GLOBAL Rydberg laser</a:t>
              </a:r>
              <a:endParaRPr lang="en-US" dirty="0">
                <a:solidFill>
                  <a:srgbClr val="00B1FF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632656" y="4910823"/>
              <a:ext cx="1876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Bloch sphere stuff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8470660" y="706133"/>
                <a:ext cx="30435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/>
                  <a:t>The plan: two Rydberg pulses (two Bloch sphere rots for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"/>
                        <m:endChr m:val="⟩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sz="1600" dirty="0"/>
                  <a:t>), rotate axis halfway through</a:t>
                </a: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660" y="706133"/>
                <a:ext cx="3043564" cy="830997"/>
              </a:xfrm>
              <a:prstGeom prst="rect">
                <a:avLst/>
              </a:prstGeom>
              <a:blipFill>
                <a:blip r:embed="rId11"/>
                <a:stretch>
                  <a:fillRect l="-1202" t="-15441" r="-9419" b="-39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182926" y="1660360"/>
            <a:ext cx="8046556" cy="405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/>
          </a:p>
        </p:txBody>
      </p:sp>
      <p:sp>
        <p:nvSpPr>
          <p:cNvPr id="67" name="Rectangle 66"/>
          <p:cNvSpPr/>
          <p:nvPr/>
        </p:nvSpPr>
        <p:spPr>
          <a:xfrm>
            <a:off x="4106906" y="2621258"/>
            <a:ext cx="7218934" cy="365946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106906" y="2987204"/>
            <a:ext cx="7218934" cy="610474"/>
          </a:xfrm>
          <a:prstGeom prst="rect">
            <a:avLst/>
          </a:prstGeom>
          <a:solidFill>
            <a:schemeClr val="accent4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13227" y="2614064"/>
                <a:ext cx="35591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atoms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: nothing happens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227" y="2614064"/>
                <a:ext cx="3559108" cy="369332"/>
              </a:xfrm>
              <a:prstGeom prst="rect">
                <a:avLst/>
              </a:prstGeom>
              <a:blipFill>
                <a:blip r:embed="rId12"/>
                <a:stretch>
                  <a:fillRect l="-1541" t="-121667" b="-18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4113227" y="2969996"/>
                <a:ext cx="35093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One atom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  <a:r>
                  <a:rPr lang="en-US" dirty="0">
                    <a:sym typeface="Wingdings" panose="05000000000000000000" pitchFamily="2" charset="2"/>
                  </a:rPr>
                  <a:t> Rabi oscillations between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227" y="2969996"/>
                <a:ext cx="3509393" cy="646331"/>
              </a:xfrm>
              <a:prstGeom prst="rect">
                <a:avLst/>
              </a:prstGeom>
              <a:blipFill>
                <a:blip r:embed="rId13"/>
                <a:stretch>
                  <a:fillRect l="-1565" t="-68868" b="-10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4104050" y="3603224"/>
            <a:ext cx="7221790" cy="1295547"/>
            <a:chOff x="4104050" y="3603224"/>
            <a:chExt cx="7221790" cy="1295547"/>
          </a:xfrm>
        </p:grpSpPr>
        <p:sp>
          <p:nvSpPr>
            <p:cNvPr id="6" name="Rectangle 5"/>
            <p:cNvSpPr/>
            <p:nvPr/>
          </p:nvSpPr>
          <p:spPr>
            <a:xfrm>
              <a:off x="4104051" y="3603224"/>
              <a:ext cx="7221789" cy="365946"/>
            </a:xfrm>
            <a:prstGeom prst="rect">
              <a:avLst/>
            </a:prstGeom>
            <a:solidFill>
              <a:srgbClr val="00B1FF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04050" y="3969170"/>
              <a:ext cx="3712445" cy="929601"/>
            </a:xfrm>
            <a:prstGeom prst="rect">
              <a:avLst/>
            </a:prstGeom>
            <a:solidFill>
              <a:srgbClr val="00B1FF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113227" y="3591510"/>
                <a:ext cx="3633953" cy="129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Two atoms in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r>
                  <a:rPr lang="en-US" b="1" dirty="0">
                    <a:sym typeface="Wingdings" panose="05000000000000000000" pitchFamily="2" charset="2"/>
                  </a:rPr>
                  <a:t>Rydberg blockade</a:t>
                </a:r>
              </a:p>
              <a:p>
                <a:r>
                  <a:rPr lang="en-US" i="1" dirty="0">
                    <a:sym typeface="Wingdings" panose="05000000000000000000" pitchFamily="2" charset="2"/>
                  </a:rPr>
                  <a:t>Faster</a:t>
                </a:r>
                <a:r>
                  <a:rPr lang="en-US" dirty="0">
                    <a:sym typeface="Wingdings" panose="05000000000000000000" pitchFamily="2" charset="2"/>
                  </a:rPr>
                  <a:t> Rabi </a:t>
                </a:r>
                <a:r>
                  <a:rPr lang="en-US" dirty="0" err="1">
                    <a:sym typeface="Wingdings" panose="05000000000000000000" pitchFamily="2" charset="2"/>
                  </a:rPr>
                  <a:t>osc</a:t>
                </a:r>
                <a:r>
                  <a:rPr lang="en-US" dirty="0">
                    <a:sym typeface="Wingdings" panose="05000000000000000000" pitchFamily="2" charset="2"/>
                  </a:rPr>
                  <a:t> between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227" y="3591510"/>
                <a:ext cx="3633953" cy="1295547"/>
              </a:xfrm>
              <a:prstGeom prst="rect">
                <a:avLst/>
              </a:prstGeom>
              <a:blipFill>
                <a:blip r:embed="rId14"/>
                <a:stretch>
                  <a:fillRect l="-1510" t="-34272" r="-12752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6773855" y="2621258"/>
            <a:ext cx="4551985" cy="1481436"/>
            <a:chOff x="6773855" y="2621258"/>
            <a:chExt cx="4551985" cy="1481436"/>
          </a:xfrm>
        </p:grpSpPr>
        <p:grpSp>
          <p:nvGrpSpPr>
            <p:cNvPr id="17" name="Group 16"/>
            <p:cNvGrpSpPr/>
            <p:nvPr/>
          </p:nvGrpSpPr>
          <p:grpSpPr>
            <a:xfrm>
              <a:off x="6773855" y="2621258"/>
              <a:ext cx="4551985" cy="1481436"/>
              <a:chOff x="4512455" y="-985042"/>
              <a:chExt cx="7221789" cy="1481436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515310" y="-985042"/>
                <a:ext cx="7218934" cy="365946"/>
              </a:xfrm>
              <a:prstGeom prst="rect">
                <a:avLst/>
              </a:prstGeom>
              <a:solidFill>
                <a:srgbClr val="FF0000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4515310" y="-619096"/>
                <a:ext cx="7218934" cy="610474"/>
              </a:xfrm>
              <a:prstGeom prst="rect">
                <a:avLst/>
              </a:prstGeom>
              <a:solidFill>
                <a:schemeClr val="accent4">
                  <a:alpha val="2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512455" y="-3076"/>
                <a:ext cx="7221789" cy="499470"/>
              </a:xfrm>
              <a:prstGeom prst="rect">
                <a:avLst/>
              </a:prstGeom>
              <a:solidFill>
                <a:srgbClr val="00B1FF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894472" y="2637601"/>
              <a:ext cx="1797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Nothing happens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/>
                <p:cNvSpPr txBox="1"/>
                <p:nvPr/>
              </p:nvSpPr>
              <p:spPr>
                <a:xfrm>
                  <a:off x="6894472" y="3158212"/>
                  <a:ext cx="210379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ym typeface="Wingdings" panose="05000000000000000000" pitchFamily="2" charset="2"/>
                    </a:rPr>
                    <a:t>Rabi </a:t>
                  </a:r>
                  <a:r>
                    <a:rPr lang="en-US" sz="1200" dirty="0" err="1">
                      <a:sym typeface="Wingdings" panose="05000000000000000000" pitchFamily="2" charset="2"/>
                    </a:rPr>
                    <a:t>osc</a:t>
                  </a:r>
                  <a:r>
                    <a:rPr lang="en-US" sz="1200" dirty="0">
                      <a:sym typeface="Wingdings" panose="05000000000000000000" pitchFamily="2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98" name="TextBox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4472" y="3158212"/>
                  <a:ext cx="2103796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90" t="-97826" b="-15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6894472" y="3615774"/>
                  <a:ext cx="2012574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200" dirty="0">
                      <a:sym typeface="Wingdings" panose="05000000000000000000" pitchFamily="2" charset="2"/>
                    </a:rPr>
                    <a:t>Rydberg blockade:</a:t>
                  </a:r>
                  <a:br>
                    <a:rPr lang="en-US" sz="1200" dirty="0">
                      <a:sym typeface="Wingdings" panose="05000000000000000000" pitchFamily="2" charset="2"/>
                    </a:rPr>
                  </a:br>
                  <a:r>
                    <a:rPr lang="en-US" sz="1200" dirty="0">
                      <a:sym typeface="Wingdings" panose="05000000000000000000" pitchFamily="2" charset="2"/>
                    </a:rPr>
                    <a:t>Faster Rabi </a:t>
                  </a:r>
                  <a:r>
                    <a:rPr lang="en-US" sz="1200" dirty="0" err="1">
                      <a:sym typeface="Wingdings" panose="05000000000000000000" pitchFamily="2" charset="2"/>
                    </a:rPr>
                    <a:t>osc</a:t>
                  </a:r>
                  <a:r>
                    <a:rPr lang="en-US" sz="1200" dirty="0">
                      <a:sym typeface="Wingdings" panose="05000000000000000000" pitchFamily="2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20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4472" y="3615774"/>
                  <a:ext cx="2012574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303" t="-19737" r="-8485" b="-93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1371600" y="553453"/>
            <a:ext cx="9500067" cy="5546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2311890" y="895306"/>
            <a:ext cx="2203420" cy="2490632"/>
            <a:chOff x="6096000" y="1263710"/>
            <a:chExt cx="1291105" cy="1459398"/>
          </a:xfrm>
        </p:grpSpPr>
        <p:sp>
          <p:nvSpPr>
            <p:cNvPr id="51" name="TextBox 50"/>
            <p:cNvSpPr txBox="1"/>
            <p:nvPr/>
          </p:nvSpPr>
          <p:spPr>
            <a:xfrm>
              <a:off x="6164129" y="2353776"/>
              <a:ext cx="1222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Dank </a:t>
              </a:r>
              <a:r>
                <a:rPr lang="en-US" dirty="0" err="1"/>
                <a:t>steck</a:t>
              </a:r>
              <a:endParaRPr lang="en-US" dirty="0"/>
            </a:p>
          </p:txBody>
        </p:sp>
        <p:pic>
          <p:nvPicPr>
            <p:cNvPr id="52" name="Picture 2" descr="Image result for dan stec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5" t="8541" r="21774" b="35173"/>
            <a:stretch/>
          </p:blipFill>
          <p:spPr bwMode="auto">
            <a:xfrm>
              <a:off x="6096000" y="1263710"/>
              <a:ext cx="794086" cy="111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l="51540" t="22506" r="388" b="39088"/>
          <a:stretch/>
        </p:blipFill>
        <p:spPr>
          <a:xfrm>
            <a:off x="4432741" y="3372219"/>
            <a:ext cx="2975319" cy="2494380"/>
          </a:xfrm>
          <a:prstGeom prst="rect">
            <a:avLst/>
          </a:prstGeom>
        </p:spPr>
      </p:pic>
      <p:sp>
        <p:nvSpPr>
          <p:cNvPr id="56" name="Freeform 55"/>
          <p:cNvSpPr/>
          <p:nvPr/>
        </p:nvSpPr>
        <p:spPr>
          <a:xfrm>
            <a:off x="6104582" y="3599212"/>
            <a:ext cx="1209675" cy="1241425"/>
          </a:xfrm>
          <a:custGeom>
            <a:avLst/>
            <a:gdLst>
              <a:gd name="connsiteX0" fmla="*/ 869950 w 1209675"/>
              <a:gd name="connsiteY0" fmla="*/ 34925 h 1241425"/>
              <a:gd name="connsiteX1" fmla="*/ 869950 w 1209675"/>
              <a:gd name="connsiteY1" fmla="*/ 34925 h 1241425"/>
              <a:gd name="connsiteX2" fmla="*/ 406400 w 1209675"/>
              <a:gd name="connsiteY2" fmla="*/ 19050 h 1241425"/>
              <a:gd name="connsiteX3" fmla="*/ 365125 w 1209675"/>
              <a:gd name="connsiteY3" fmla="*/ 15875 h 1241425"/>
              <a:gd name="connsiteX4" fmla="*/ 355600 w 1209675"/>
              <a:gd name="connsiteY4" fmla="*/ 9525 h 1241425"/>
              <a:gd name="connsiteX5" fmla="*/ 330200 w 1209675"/>
              <a:gd name="connsiteY5" fmla="*/ 6350 h 1241425"/>
              <a:gd name="connsiteX6" fmla="*/ 320675 w 1209675"/>
              <a:gd name="connsiteY6" fmla="*/ 3175 h 1241425"/>
              <a:gd name="connsiteX7" fmla="*/ 301625 w 1209675"/>
              <a:gd name="connsiteY7" fmla="*/ 0 h 1241425"/>
              <a:gd name="connsiteX8" fmla="*/ 66675 w 1209675"/>
              <a:gd name="connsiteY8" fmla="*/ 3175 h 1241425"/>
              <a:gd name="connsiteX9" fmla="*/ 57150 w 1209675"/>
              <a:gd name="connsiteY9" fmla="*/ 6350 h 1241425"/>
              <a:gd name="connsiteX10" fmla="*/ 28575 w 1209675"/>
              <a:gd name="connsiteY10" fmla="*/ 28575 h 1241425"/>
              <a:gd name="connsiteX11" fmla="*/ 22225 w 1209675"/>
              <a:gd name="connsiteY11" fmla="*/ 38100 h 1241425"/>
              <a:gd name="connsiteX12" fmla="*/ 15875 w 1209675"/>
              <a:gd name="connsiteY12" fmla="*/ 57150 h 1241425"/>
              <a:gd name="connsiteX13" fmla="*/ 9525 w 1209675"/>
              <a:gd name="connsiteY13" fmla="*/ 85725 h 1241425"/>
              <a:gd name="connsiteX14" fmla="*/ 6350 w 1209675"/>
              <a:gd name="connsiteY14" fmla="*/ 158750 h 1241425"/>
              <a:gd name="connsiteX15" fmla="*/ 3175 w 1209675"/>
              <a:gd name="connsiteY15" fmla="*/ 171450 h 1241425"/>
              <a:gd name="connsiteX16" fmla="*/ 0 w 1209675"/>
              <a:gd name="connsiteY16" fmla="*/ 190500 h 1241425"/>
              <a:gd name="connsiteX17" fmla="*/ 3175 w 1209675"/>
              <a:gd name="connsiteY17" fmla="*/ 241300 h 1241425"/>
              <a:gd name="connsiteX18" fmla="*/ 9525 w 1209675"/>
              <a:gd name="connsiteY18" fmla="*/ 260350 h 1241425"/>
              <a:gd name="connsiteX19" fmla="*/ 12700 w 1209675"/>
              <a:gd name="connsiteY19" fmla="*/ 406400 h 1241425"/>
              <a:gd name="connsiteX20" fmla="*/ 19050 w 1209675"/>
              <a:gd name="connsiteY20" fmla="*/ 438150 h 1241425"/>
              <a:gd name="connsiteX21" fmla="*/ 28575 w 1209675"/>
              <a:gd name="connsiteY21" fmla="*/ 501650 h 1241425"/>
              <a:gd name="connsiteX22" fmla="*/ 34925 w 1209675"/>
              <a:gd name="connsiteY22" fmla="*/ 530225 h 1241425"/>
              <a:gd name="connsiteX23" fmla="*/ 41275 w 1209675"/>
              <a:gd name="connsiteY23" fmla="*/ 555625 h 1241425"/>
              <a:gd name="connsiteX24" fmla="*/ 44450 w 1209675"/>
              <a:gd name="connsiteY24" fmla="*/ 581025 h 1241425"/>
              <a:gd name="connsiteX25" fmla="*/ 50800 w 1209675"/>
              <a:gd name="connsiteY25" fmla="*/ 609600 h 1241425"/>
              <a:gd name="connsiteX26" fmla="*/ 53975 w 1209675"/>
              <a:gd name="connsiteY26" fmla="*/ 625475 h 1241425"/>
              <a:gd name="connsiteX27" fmla="*/ 57150 w 1209675"/>
              <a:gd name="connsiteY27" fmla="*/ 638175 h 1241425"/>
              <a:gd name="connsiteX28" fmla="*/ 60325 w 1209675"/>
              <a:gd name="connsiteY28" fmla="*/ 654050 h 1241425"/>
              <a:gd name="connsiteX29" fmla="*/ 63500 w 1209675"/>
              <a:gd name="connsiteY29" fmla="*/ 666750 h 1241425"/>
              <a:gd name="connsiteX30" fmla="*/ 69850 w 1209675"/>
              <a:gd name="connsiteY30" fmla="*/ 695325 h 1241425"/>
              <a:gd name="connsiteX31" fmla="*/ 73025 w 1209675"/>
              <a:gd name="connsiteY31" fmla="*/ 723900 h 1241425"/>
              <a:gd name="connsiteX32" fmla="*/ 79375 w 1209675"/>
              <a:gd name="connsiteY32" fmla="*/ 742950 h 1241425"/>
              <a:gd name="connsiteX33" fmla="*/ 85725 w 1209675"/>
              <a:gd name="connsiteY33" fmla="*/ 762000 h 1241425"/>
              <a:gd name="connsiteX34" fmla="*/ 88900 w 1209675"/>
              <a:gd name="connsiteY34" fmla="*/ 771525 h 1241425"/>
              <a:gd name="connsiteX35" fmla="*/ 92075 w 1209675"/>
              <a:gd name="connsiteY35" fmla="*/ 790575 h 1241425"/>
              <a:gd name="connsiteX36" fmla="*/ 95250 w 1209675"/>
              <a:gd name="connsiteY36" fmla="*/ 800100 h 1241425"/>
              <a:gd name="connsiteX37" fmla="*/ 101600 w 1209675"/>
              <a:gd name="connsiteY37" fmla="*/ 847725 h 1241425"/>
              <a:gd name="connsiteX38" fmla="*/ 107950 w 1209675"/>
              <a:gd name="connsiteY38" fmla="*/ 866775 h 1241425"/>
              <a:gd name="connsiteX39" fmla="*/ 111125 w 1209675"/>
              <a:gd name="connsiteY39" fmla="*/ 892175 h 1241425"/>
              <a:gd name="connsiteX40" fmla="*/ 114300 w 1209675"/>
              <a:gd name="connsiteY40" fmla="*/ 904875 h 1241425"/>
              <a:gd name="connsiteX41" fmla="*/ 117475 w 1209675"/>
              <a:gd name="connsiteY41" fmla="*/ 920750 h 1241425"/>
              <a:gd name="connsiteX42" fmla="*/ 120650 w 1209675"/>
              <a:gd name="connsiteY42" fmla="*/ 955675 h 1241425"/>
              <a:gd name="connsiteX43" fmla="*/ 133350 w 1209675"/>
              <a:gd name="connsiteY43" fmla="*/ 987425 h 1241425"/>
              <a:gd name="connsiteX44" fmla="*/ 136525 w 1209675"/>
              <a:gd name="connsiteY44" fmla="*/ 996950 h 1241425"/>
              <a:gd name="connsiteX45" fmla="*/ 139700 w 1209675"/>
              <a:gd name="connsiteY45" fmla="*/ 1009650 h 1241425"/>
              <a:gd name="connsiteX46" fmla="*/ 149225 w 1209675"/>
              <a:gd name="connsiteY46" fmla="*/ 1019175 h 1241425"/>
              <a:gd name="connsiteX47" fmla="*/ 168275 w 1209675"/>
              <a:gd name="connsiteY47" fmla="*/ 1041400 h 1241425"/>
              <a:gd name="connsiteX48" fmla="*/ 187325 w 1209675"/>
              <a:gd name="connsiteY48" fmla="*/ 1044575 h 1241425"/>
              <a:gd name="connsiteX49" fmla="*/ 196850 w 1209675"/>
              <a:gd name="connsiteY49" fmla="*/ 1057275 h 1241425"/>
              <a:gd name="connsiteX50" fmla="*/ 203200 w 1209675"/>
              <a:gd name="connsiteY50" fmla="*/ 1066800 h 1241425"/>
              <a:gd name="connsiteX51" fmla="*/ 222250 w 1209675"/>
              <a:gd name="connsiteY51" fmla="*/ 1082675 h 1241425"/>
              <a:gd name="connsiteX52" fmla="*/ 231775 w 1209675"/>
              <a:gd name="connsiteY52" fmla="*/ 1092200 h 1241425"/>
              <a:gd name="connsiteX53" fmla="*/ 241300 w 1209675"/>
              <a:gd name="connsiteY53" fmla="*/ 1098550 h 1241425"/>
              <a:gd name="connsiteX54" fmla="*/ 263525 w 1209675"/>
              <a:gd name="connsiteY54" fmla="*/ 1108075 h 1241425"/>
              <a:gd name="connsiteX55" fmla="*/ 279400 w 1209675"/>
              <a:gd name="connsiteY55" fmla="*/ 1111250 h 1241425"/>
              <a:gd name="connsiteX56" fmla="*/ 301625 w 1209675"/>
              <a:gd name="connsiteY56" fmla="*/ 1120775 h 1241425"/>
              <a:gd name="connsiteX57" fmla="*/ 323850 w 1209675"/>
              <a:gd name="connsiteY57" fmla="*/ 1130300 h 1241425"/>
              <a:gd name="connsiteX58" fmla="*/ 346075 w 1209675"/>
              <a:gd name="connsiteY58" fmla="*/ 1149350 h 1241425"/>
              <a:gd name="connsiteX59" fmla="*/ 355600 w 1209675"/>
              <a:gd name="connsiteY59" fmla="*/ 1158875 h 1241425"/>
              <a:gd name="connsiteX60" fmla="*/ 368300 w 1209675"/>
              <a:gd name="connsiteY60" fmla="*/ 1168400 h 1241425"/>
              <a:gd name="connsiteX61" fmla="*/ 377825 w 1209675"/>
              <a:gd name="connsiteY61" fmla="*/ 1177925 h 1241425"/>
              <a:gd name="connsiteX62" fmla="*/ 396875 w 1209675"/>
              <a:gd name="connsiteY62" fmla="*/ 1190625 h 1241425"/>
              <a:gd name="connsiteX63" fmla="*/ 406400 w 1209675"/>
              <a:gd name="connsiteY63" fmla="*/ 1196975 h 1241425"/>
              <a:gd name="connsiteX64" fmla="*/ 419100 w 1209675"/>
              <a:gd name="connsiteY64" fmla="*/ 1203325 h 1241425"/>
              <a:gd name="connsiteX65" fmla="*/ 428625 w 1209675"/>
              <a:gd name="connsiteY65" fmla="*/ 1209675 h 1241425"/>
              <a:gd name="connsiteX66" fmla="*/ 457200 w 1209675"/>
              <a:gd name="connsiteY66" fmla="*/ 1216025 h 1241425"/>
              <a:gd name="connsiteX67" fmla="*/ 498475 w 1209675"/>
              <a:gd name="connsiteY67" fmla="*/ 1225550 h 1241425"/>
              <a:gd name="connsiteX68" fmla="*/ 508000 w 1209675"/>
              <a:gd name="connsiteY68" fmla="*/ 1228725 h 1241425"/>
              <a:gd name="connsiteX69" fmla="*/ 520700 w 1209675"/>
              <a:gd name="connsiteY69" fmla="*/ 1231900 h 1241425"/>
              <a:gd name="connsiteX70" fmla="*/ 546100 w 1209675"/>
              <a:gd name="connsiteY70" fmla="*/ 1235075 h 1241425"/>
              <a:gd name="connsiteX71" fmla="*/ 555625 w 1209675"/>
              <a:gd name="connsiteY71" fmla="*/ 1238250 h 1241425"/>
              <a:gd name="connsiteX72" fmla="*/ 571500 w 1209675"/>
              <a:gd name="connsiteY72" fmla="*/ 1241425 h 1241425"/>
              <a:gd name="connsiteX73" fmla="*/ 898525 w 1209675"/>
              <a:gd name="connsiteY73" fmla="*/ 1238250 h 1241425"/>
              <a:gd name="connsiteX74" fmla="*/ 908050 w 1209675"/>
              <a:gd name="connsiteY74" fmla="*/ 1235075 h 1241425"/>
              <a:gd name="connsiteX75" fmla="*/ 930275 w 1209675"/>
              <a:gd name="connsiteY75" fmla="*/ 1222375 h 1241425"/>
              <a:gd name="connsiteX76" fmla="*/ 952500 w 1209675"/>
              <a:gd name="connsiteY76" fmla="*/ 1216025 h 1241425"/>
              <a:gd name="connsiteX77" fmla="*/ 974725 w 1209675"/>
              <a:gd name="connsiteY77" fmla="*/ 1206500 h 1241425"/>
              <a:gd name="connsiteX78" fmla="*/ 996950 w 1209675"/>
              <a:gd name="connsiteY78" fmla="*/ 1190625 h 1241425"/>
              <a:gd name="connsiteX79" fmla="*/ 1016000 w 1209675"/>
              <a:gd name="connsiteY79" fmla="*/ 1177925 h 1241425"/>
              <a:gd name="connsiteX80" fmla="*/ 1025525 w 1209675"/>
              <a:gd name="connsiteY80" fmla="*/ 1171575 h 1241425"/>
              <a:gd name="connsiteX81" fmla="*/ 1038225 w 1209675"/>
              <a:gd name="connsiteY81" fmla="*/ 1165225 h 1241425"/>
              <a:gd name="connsiteX82" fmla="*/ 1063625 w 1209675"/>
              <a:gd name="connsiteY82" fmla="*/ 1149350 h 1241425"/>
              <a:gd name="connsiteX83" fmla="*/ 1079500 w 1209675"/>
              <a:gd name="connsiteY83" fmla="*/ 1139825 h 1241425"/>
              <a:gd name="connsiteX84" fmla="*/ 1101725 w 1209675"/>
              <a:gd name="connsiteY84" fmla="*/ 1127125 h 1241425"/>
              <a:gd name="connsiteX85" fmla="*/ 1114425 w 1209675"/>
              <a:gd name="connsiteY85" fmla="*/ 1120775 h 1241425"/>
              <a:gd name="connsiteX86" fmla="*/ 1133475 w 1209675"/>
              <a:gd name="connsiteY86" fmla="*/ 1101725 h 1241425"/>
              <a:gd name="connsiteX87" fmla="*/ 1152525 w 1209675"/>
              <a:gd name="connsiteY87" fmla="*/ 1079500 h 1241425"/>
              <a:gd name="connsiteX88" fmla="*/ 1165225 w 1209675"/>
              <a:gd name="connsiteY88" fmla="*/ 1050925 h 1241425"/>
              <a:gd name="connsiteX89" fmla="*/ 1168400 w 1209675"/>
              <a:gd name="connsiteY89" fmla="*/ 1031875 h 1241425"/>
              <a:gd name="connsiteX90" fmla="*/ 1171575 w 1209675"/>
              <a:gd name="connsiteY90" fmla="*/ 1022350 h 1241425"/>
              <a:gd name="connsiteX91" fmla="*/ 1174750 w 1209675"/>
              <a:gd name="connsiteY91" fmla="*/ 1003300 h 1241425"/>
              <a:gd name="connsiteX92" fmla="*/ 1177925 w 1209675"/>
              <a:gd name="connsiteY92" fmla="*/ 835025 h 1241425"/>
              <a:gd name="connsiteX93" fmla="*/ 1184275 w 1209675"/>
              <a:gd name="connsiteY93" fmla="*/ 815975 h 1241425"/>
              <a:gd name="connsiteX94" fmla="*/ 1187450 w 1209675"/>
              <a:gd name="connsiteY94" fmla="*/ 790575 h 1241425"/>
              <a:gd name="connsiteX95" fmla="*/ 1190625 w 1209675"/>
              <a:gd name="connsiteY95" fmla="*/ 781050 h 1241425"/>
              <a:gd name="connsiteX96" fmla="*/ 1193800 w 1209675"/>
              <a:gd name="connsiteY96" fmla="*/ 765175 h 1241425"/>
              <a:gd name="connsiteX97" fmla="*/ 1200150 w 1209675"/>
              <a:gd name="connsiteY97" fmla="*/ 733425 h 1241425"/>
              <a:gd name="connsiteX98" fmla="*/ 1203325 w 1209675"/>
              <a:gd name="connsiteY98" fmla="*/ 666750 h 1241425"/>
              <a:gd name="connsiteX99" fmla="*/ 1209675 w 1209675"/>
              <a:gd name="connsiteY99" fmla="*/ 609600 h 1241425"/>
              <a:gd name="connsiteX100" fmla="*/ 1206500 w 1209675"/>
              <a:gd name="connsiteY100" fmla="*/ 406400 h 1241425"/>
              <a:gd name="connsiteX101" fmla="*/ 1203325 w 1209675"/>
              <a:gd name="connsiteY101" fmla="*/ 396875 h 1241425"/>
              <a:gd name="connsiteX102" fmla="*/ 1200150 w 1209675"/>
              <a:gd name="connsiteY102" fmla="*/ 384175 h 1241425"/>
              <a:gd name="connsiteX103" fmla="*/ 1196975 w 1209675"/>
              <a:gd name="connsiteY103" fmla="*/ 358775 h 1241425"/>
              <a:gd name="connsiteX104" fmla="*/ 1190625 w 1209675"/>
              <a:gd name="connsiteY104" fmla="*/ 339725 h 1241425"/>
              <a:gd name="connsiteX105" fmla="*/ 1187450 w 1209675"/>
              <a:gd name="connsiteY105" fmla="*/ 320675 h 1241425"/>
              <a:gd name="connsiteX106" fmla="*/ 1181100 w 1209675"/>
              <a:gd name="connsiteY106" fmla="*/ 311150 h 1241425"/>
              <a:gd name="connsiteX107" fmla="*/ 1171575 w 1209675"/>
              <a:gd name="connsiteY107" fmla="*/ 292100 h 1241425"/>
              <a:gd name="connsiteX108" fmla="*/ 1165225 w 1209675"/>
              <a:gd name="connsiteY108" fmla="*/ 260350 h 1241425"/>
              <a:gd name="connsiteX109" fmla="*/ 1162050 w 1209675"/>
              <a:gd name="connsiteY109" fmla="*/ 247650 h 1241425"/>
              <a:gd name="connsiteX110" fmla="*/ 1155700 w 1209675"/>
              <a:gd name="connsiteY110" fmla="*/ 238125 h 1241425"/>
              <a:gd name="connsiteX111" fmla="*/ 1152525 w 1209675"/>
              <a:gd name="connsiteY111" fmla="*/ 228600 h 1241425"/>
              <a:gd name="connsiteX112" fmla="*/ 1146175 w 1209675"/>
              <a:gd name="connsiteY112" fmla="*/ 219075 h 1241425"/>
              <a:gd name="connsiteX113" fmla="*/ 1143000 w 1209675"/>
              <a:gd name="connsiteY113" fmla="*/ 209550 h 1241425"/>
              <a:gd name="connsiteX114" fmla="*/ 1127125 w 1209675"/>
              <a:gd name="connsiteY114" fmla="*/ 180975 h 1241425"/>
              <a:gd name="connsiteX115" fmla="*/ 1108075 w 1209675"/>
              <a:gd name="connsiteY115" fmla="*/ 158750 h 1241425"/>
              <a:gd name="connsiteX116" fmla="*/ 1101725 w 1209675"/>
              <a:gd name="connsiteY116" fmla="*/ 149225 h 1241425"/>
              <a:gd name="connsiteX117" fmla="*/ 1069975 w 1209675"/>
              <a:gd name="connsiteY117" fmla="*/ 127000 h 1241425"/>
              <a:gd name="connsiteX118" fmla="*/ 1060450 w 1209675"/>
              <a:gd name="connsiteY118" fmla="*/ 120650 h 1241425"/>
              <a:gd name="connsiteX119" fmla="*/ 1050925 w 1209675"/>
              <a:gd name="connsiteY119" fmla="*/ 114300 h 1241425"/>
              <a:gd name="connsiteX120" fmla="*/ 1041400 w 1209675"/>
              <a:gd name="connsiteY120" fmla="*/ 111125 h 1241425"/>
              <a:gd name="connsiteX121" fmla="*/ 1009650 w 1209675"/>
              <a:gd name="connsiteY121" fmla="*/ 101600 h 1241425"/>
              <a:gd name="connsiteX122" fmla="*/ 996950 w 1209675"/>
              <a:gd name="connsiteY122" fmla="*/ 95250 h 1241425"/>
              <a:gd name="connsiteX123" fmla="*/ 984250 w 1209675"/>
              <a:gd name="connsiteY123" fmla="*/ 92075 h 1241425"/>
              <a:gd name="connsiteX124" fmla="*/ 971550 w 1209675"/>
              <a:gd name="connsiteY124" fmla="*/ 85725 h 1241425"/>
              <a:gd name="connsiteX125" fmla="*/ 962025 w 1209675"/>
              <a:gd name="connsiteY125" fmla="*/ 82550 h 1241425"/>
              <a:gd name="connsiteX126" fmla="*/ 949325 w 1209675"/>
              <a:gd name="connsiteY126" fmla="*/ 76200 h 1241425"/>
              <a:gd name="connsiteX127" fmla="*/ 933450 w 1209675"/>
              <a:gd name="connsiteY127" fmla="*/ 73025 h 1241425"/>
              <a:gd name="connsiteX128" fmla="*/ 904875 w 1209675"/>
              <a:gd name="connsiteY128" fmla="*/ 60325 h 1241425"/>
              <a:gd name="connsiteX129" fmla="*/ 895350 w 1209675"/>
              <a:gd name="connsiteY129" fmla="*/ 57150 h 1241425"/>
              <a:gd name="connsiteX130" fmla="*/ 869950 w 1209675"/>
              <a:gd name="connsiteY130" fmla="*/ 34925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209675" h="1241425">
                <a:moveTo>
                  <a:pt x="869950" y="34925"/>
                </a:moveTo>
                <a:lnTo>
                  <a:pt x="869950" y="34925"/>
                </a:lnTo>
                <a:lnTo>
                  <a:pt x="406400" y="19050"/>
                </a:lnTo>
                <a:cubicBezTo>
                  <a:pt x="392611" y="18530"/>
                  <a:pt x="378688" y="18418"/>
                  <a:pt x="365125" y="15875"/>
                </a:cubicBezTo>
                <a:cubicBezTo>
                  <a:pt x="361374" y="15172"/>
                  <a:pt x="359281" y="10529"/>
                  <a:pt x="355600" y="9525"/>
                </a:cubicBezTo>
                <a:cubicBezTo>
                  <a:pt x="347368" y="7280"/>
                  <a:pt x="338667" y="7408"/>
                  <a:pt x="330200" y="6350"/>
                </a:cubicBezTo>
                <a:cubicBezTo>
                  <a:pt x="327025" y="5292"/>
                  <a:pt x="323942" y="3901"/>
                  <a:pt x="320675" y="3175"/>
                </a:cubicBezTo>
                <a:cubicBezTo>
                  <a:pt x="314391" y="1778"/>
                  <a:pt x="308063" y="0"/>
                  <a:pt x="301625" y="0"/>
                </a:cubicBezTo>
                <a:cubicBezTo>
                  <a:pt x="223301" y="0"/>
                  <a:pt x="144992" y="2117"/>
                  <a:pt x="66675" y="3175"/>
                </a:cubicBezTo>
                <a:cubicBezTo>
                  <a:pt x="63500" y="4233"/>
                  <a:pt x="60076" y="4725"/>
                  <a:pt x="57150" y="6350"/>
                </a:cubicBezTo>
                <a:cubicBezTo>
                  <a:pt x="46163" y="12454"/>
                  <a:pt x="36554" y="19000"/>
                  <a:pt x="28575" y="28575"/>
                </a:cubicBezTo>
                <a:cubicBezTo>
                  <a:pt x="26132" y="31506"/>
                  <a:pt x="23775" y="34613"/>
                  <a:pt x="22225" y="38100"/>
                </a:cubicBezTo>
                <a:cubicBezTo>
                  <a:pt x="19507" y="44217"/>
                  <a:pt x="17498" y="50656"/>
                  <a:pt x="15875" y="57150"/>
                </a:cubicBezTo>
                <a:cubicBezTo>
                  <a:pt x="11391" y="75085"/>
                  <a:pt x="13556" y="65571"/>
                  <a:pt x="9525" y="85725"/>
                </a:cubicBezTo>
                <a:cubicBezTo>
                  <a:pt x="8467" y="110067"/>
                  <a:pt x="8150" y="134452"/>
                  <a:pt x="6350" y="158750"/>
                </a:cubicBezTo>
                <a:cubicBezTo>
                  <a:pt x="6028" y="163102"/>
                  <a:pt x="4031" y="167171"/>
                  <a:pt x="3175" y="171450"/>
                </a:cubicBezTo>
                <a:cubicBezTo>
                  <a:pt x="1912" y="177763"/>
                  <a:pt x="1058" y="184150"/>
                  <a:pt x="0" y="190500"/>
                </a:cubicBezTo>
                <a:cubicBezTo>
                  <a:pt x="1058" y="207433"/>
                  <a:pt x="883" y="224489"/>
                  <a:pt x="3175" y="241300"/>
                </a:cubicBezTo>
                <a:cubicBezTo>
                  <a:pt x="4079" y="247932"/>
                  <a:pt x="9525" y="260350"/>
                  <a:pt x="9525" y="260350"/>
                </a:cubicBezTo>
                <a:cubicBezTo>
                  <a:pt x="10583" y="309033"/>
                  <a:pt x="10095" y="357775"/>
                  <a:pt x="12700" y="406400"/>
                </a:cubicBezTo>
                <a:cubicBezTo>
                  <a:pt x="13277" y="417177"/>
                  <a:pt x="17976" y="427411"/>
                  <a:pt x="19050" y="438150"/>
                </a:cubicBezTo>
                <a:cubicBezTo>
                  <a:pt x="21913" y="466784"/>
                  <a:pt x="21545" y="473530"/>
                  <a:pt x="28575" y="501650"/>
                </a:cubicBezTo>
                <a:cubicBezTo>
                  <a:pt x="39577" y="545660"/>
                  <a:pt x="22833" y="477825"/>
                  <a:pt x="34925" y="530225"/>
                </a:cubicBezTo>
                <a:cubicBezTo>
                  <a:pt x="36887" y="538729"/>
                  <a:pt x="40193" y="546965"/>
                  <a:pt x="41275" y="555625"/>
                </a:cubicBezTo>
                <a:cubicBezTo>
                  <a:pt x="42333" y="564092"/>
                  <a:pt x="43153" y="572592"/>
                  <a:pt x="44450" y="581025"/>
                </a:cubicBezTo>
                <a:cubicBezTo>
                  <a:pt x="46844" y="596586"/>
                  <a:pt x="47640" y="595379"/>
                  <a:pt x="50800" y="609600"/>
                </a:cubicBezTo>
                <a:cubicBezTo>
                  <a:pt x="51971" y="614868"/>
                  <a:pt x="52804" y="620207"/>
                  <a:pt x="53975" y="625475"/>
                </a:cubicBezTo>
                <a:cubicBezTo>
                  <a:pt x="54922" y="629735"/>
                  <a:pt x="56203" y="633915"/>
                  <a:pt x="57150" y="638175"/>
                </a:cubicBezTo>
                <a:cubicBezTo>
                  <a:pt x="58321" y="643443"/>
                  <a:pt x="59154" y="648782"/>
                  <a:pt x="60325" y="654050"/>
                </a:cubicBezTo>
                <a:cubicBezTo>
                  <a:pt x="61272" y="658310"/>
                  <a:pt x="62553" y="662490"/>
                  <a:pt x="63500" y="666750"/>
                </a:cubicBezTo>
                <a:cubicBezTo>
                  <a:pt x="71562" y="703027"/>
                  <a:pt x="62107" y="664352"/>
                  <a:pt x="69850" y="695325"/>
                </a:cubicBezTo>
                <a:cubicBezTo>
                  <a:pt x="70908" y="704850"/>
                  <a:pt x="71145" y="714502"/>
                  <a:pt x="73025" y="723900"/>
                </a:cubicBezTo>
                <a:cubicBezTo>
                  <a:pt x="74338" y="730464"/>
                  <a:pt x="77258" y="736600"/>
                  <a:pt x="79375" y="742950"/>
                </a:cubicBezTo>
                <a:lnTo>
                  <a:pt x="85725" y="762000"/>
                </a:lnTo>
                <a:cubicBezTo>
                  <a:pt x="86783" y="765175"/>
                  <a:pt x="88350" y="768224"/>
                  <a:pt x="88900" y="771525"/>
                </a:cubicBezTo>
                <a:cubicBezTo>
                  <a:pt x="89958" y="777875"/>
                  <a:pt x="90678" y="784291"/>
                  <a:pt x="92075" y="790575"/>
                </a:cubicBezTo>
                <a:cubicBezTo>
                  <a:pt x="92801" y="793842"/>
                  <a:pt x="94524" y="796833"/>
                  <a:pt x="95250" y="800100"/>
                </a:cubicBezTo>
                <a:cubicBezTo>
                  <a:pt x="106631" y="851315"/>
                  <a:pt x="87843" y="778941"/>
                  <a:pt x="101600" y="847725"/>
                </a:cubicBezTo>
                <a:cubicBezTo>
                  <a:pt x="102913" y="854289"/>
                  <a:pt x="107950" y="866775"/>
                  <a:pt x="107950" y="866775"/>
                </a:cubicBezTo>
                <a:cubicBezTo>
                  <a:pt x="109008" y="875242"/>
                  <a:pt x="109722" y="883759"/>
                  <a:pt x="111125" y="892175"/>
                </a:cubicBezTo>
                <a:cubicBezTo>
                  <a:pt x="111842" y="896479"/>
                  <a:pt x="113353" y="900615"/>
                  <a:pt x="114300" y="904875"/>
                </a:cubicBezTo>
                <a:cubicBezTo>
                  <a:pt x="115471" y="910143"/>
                  <a:pt x="116417" y="915458"/>
                  <a:pt x="117475" y="920750"/>
                </a:cubicBezTo>
                <a:cubicBezTo>
                  <a:pt x="118533" y="932392"/>
                  <a:pt x="118619" y="944163"/>
                  <a:pt x="120650" y="955675"/>
                </a:cubicBezTo>
                <a:cubicBezTo>
                  <a:pt x="123541" y="972056"/>
                  <a:pt x="127511" y="973801"/>
                  <a:pt x="133350" y="987425"/>
                </a:cubicBezTo>
                <a:cubicBezTo>
                  <a:pt x="134668" y="990501"/>
                  <a:pt x="135606" y="993732"/>
                  <a:pt x="136525" y="996950"/>
                </a:cubicBezTo>
                <a:cubicBezTo>
                  <a:pt x="137724" y="1001146"/>
                  <a:pt x="137535" y="1005861"/>
                  <a:pt x="139700" y="1009650"/>
                </a:cubicBezTo>
                <a:cubicBezTo>
                  <a:pt x="141928" y="1013549"/>
                  <a:pt x="146303" y="1015766"/>
                  <a:pt x="149225" y="1019175"/>
                </a:cubicBezTo>
                <a:cubicBezTo>
                  <a:pt x="152237" y="1022689"/>
                  <a:pt x="162821" y="1038976"/>
                  <a:pt x="168275" y="1041400"/>
                </a:cubicBezTo>
                <a:cubicBezTo>
                  <a:pt x="174158" y="1044015"/>
                  <a:pt x="180975" y="1043517"/>
                  <a:pt x="187325" y="1044575"/>
                </a:cubicBezTo>
                <a:cubicBezTo>
                  <a:pt x="190500" y="1048808"/>
                  <a:pt x="193774" y="1052969"/>
                  <a:pt x="196850" y="1057275"/>
                </a:cubicBezTo>
                <a:cubicBezTo>
                  <a:pt x="199068" y="1060380"/>
                  <a:pt x="200757" y="1063869"/>
                  <a:pt x="203200" y="1066800"/>
                </a:cubicBezTo>
                <a:cubicBezTo>
                  <a:pt x="215849" y="1081979"/>
                  <a:pt x="208627" y="1071323"/>
                  <a:pt x="222250" y="1082675"/>
                </a:cubicBezTo>
                <a:cubicBezTo>
                  <a:pt x="225699" y="1085550"/>
                  <a:pt x="228326" y="1089325"/>
                  <a:pt x="231775" y="1092200"/>
                </a:cubicBezTo>
                <a:cubicBezTo>
                  <a:pt x="234706" y="1094643"/>
                  <a:pt x="237987" y="1096657"/>
                  <a:pt x="241300" y="1098550"/>
                </a:cubicBezTo>
                <a:cubicBezTo>
                  <a:pt x="248367" y="1102588"/>
                  <a:pt x="255609" y="1106096"/>
                  <a:pt x="263525" y="1108075"/>
                </a:cubicBezTo>
                <a:cubicBezTo>
                  <a:pt x="268760" y="1109384"/>
                  <a:pt x="274108" y="1110192"/>
                  <a:pt x="279400" y="1111250"/>
                </a:cubicBezTo>
                <a:cubicBezTo>
                  <a:pt x="303313" y="1127192"/>
                  <a:pt x="272922" y="1108474"/>
                  <a:pt x="301625" y="1120775"/>
                </a:cubicBezTo>
                <a:cubicBezTo>
                  <a:pt x="332322" y="1133931"/>
                  <a:pt x="287389" y="1121185"/>
                  <a:pt x="323850" y="1130300"/>
                </a:cubicBezTo>
                <a:cubicBezTo>
                  <a:pt x="347485" y="1153935"/>
                  <a:pt x="317564" y="1124912"/>
                  <a:pt x="346075" y="1149350"/>
                </a:cubicBezTo>
                <a:cubicBezTo>
                  <a:pt x="349484" y="1152272"/>
                  <a:pt x="352191" y="1155953"/>
                  <a:pt x="355600" y="1158875"/>
                </a:cubicBezTo>
                <a:cubicBezTo>
                  <a:pt x="359618" y="1162319"/>
                  <a:pt x="364282" y="1164956"/>
                  <a:pt x="368300" y="1168400"/>
                </a:cubicBezTo>
                <a:cubicBezTo>
                  <a:pt x="371709" y="1171322"/>
                  <a:pt x="374281" y="1175168"/>
                  <a:pt x="377825" y="1177925"/>
                </a:cubicBezTo>
                <a:cubicBezTo>
                  <a:pt x="383849" y="1182610"/>
                  <a:pt x="390525" y="1186392"/>
                  <a:pt x="396875" y="1190625"/>
                </a:cubicBezTo>
                <a:cubicBezTo>
                  <a:pt x="400050" y="1192742"/>
                  <a:pt x="402987" y="1195268"/>
                  <a:pt x="406400" y="1196975"/>
                </a:cubicBezTo>
                <a:cubicBezTo>
                  <a:pt x="410633" y="1199092"/>
                  <a:pt x="414991" y="1200977"/>
                  <a:pt x="419100" y="1203325"/>
                </a:cubicBezTo>
                <a:cubicBezTo>
                  <a:pt x="422413" y="1205218"/>
                  <a:pt x="425118" y="1208172"/>
                  <a:pt x="428625" y="1209675"/>
                </a:cubicBezTo>
                <a:cubicBezTo>
                  <a:pt x="432548" y="1211356"/>
                  <a:pt x="454375" y="1215460"/>
                  <a:pt x="457200" y="1216025"/>
                </a:cubicBezTo>
                <a:cubicBezTo>
                  <a:pt x="481211" y="1228031"/>
                  <a:pt x="459649" y="1219079"/>
                  <a:pt x="498475" y="1225550"/>
                </a:cubicBezTo>
                <a:cubicBezTo>
                  <a:pt x="501776" y="1226100"/>
                  <a:pt x="504782" y="1227806"/>
                  <a:pt x="508000" y="1228725"/>
                </a:cubicBezTo>
                <a:cubicBezTo>
                  <a:pt x="512196" y="1229924"/>
                  <a:pt x="516396" y="1231183"/>
                  <a:pt x="520700" y="1231900"/>
                </a:cubicBezTo>
                <a:cubicBezTo>
                  <a:pt x="529116" y="1233303"/>
                  <a:pt x="537633" y="1234017"/>
                  <a:pt x="546100" y="1235075"/>
                </a:cubicBezTo>
                <a:cubicBezTo>
                  <a:pt x="549275" y="1236133"/>
                  <a:pt x="552378" y="1237438"/>
                  <a:pt x="555625" y="1238250"/>
                </a:cubicBezTo>
                <a:cubicBezTo>
                  <a:pt x="560860" y="1239559"/>
                  <a:pt x="566104" y="1241425"/>
                  <a:pt x="571500" y="1241425"/>
                </a:cubicBezTo>
                <a:lnTo>
                  <a:pt x="898525" y="1238250"/>
                </a:lnTo>
                <a:cubicBezTo>
                  <a:pt x="901700" y="1237192"/>
                  <a:pt x="905057" y="1236572"/>
                  <a:pt x="908050" y="1235075"/>
                </a:cubicBezTo>
                <a:cubicBezTo>
                  <a:pt x="926473" y="1225863"/>
                  <a:pt x="908010" y="1230724"/>
                  <a:pt x="930275" y="1222375"/>
                </a:cubicBezTo>
                <a:cubicBezTo>
                  <a:pt x="938413" y="1219323"/>
                  <a:pt x="944824" y="1219863"/>
                  <a:pt x="952500" y="1216025"/>
                </a:cubicBezTo>
                <a:cubicBezTo>
                  <a:pt x="974426" y="1205062"/>
                  <a:pt x="948294" y="1213108"/>
                  <a:pt x="974725" y="1206500"/>
                </a:cubicBezTo>
                <a:cubicBezTo>
                  <a:pt x="991561" y="1189664"/>
                  <a:pt x="976055" y="1203162"/>
                  <a:pt x="996950" y="1190625"/>
                </a:cubicBezTo>
                <a:cubicBezTo>
                  <a:pt x="1003494" y="1186698"/>
                  <a:pt x="1009650" y="1182158"/>
                  <a:pt x="1016000" y="1177925"/>
                </a:cubicBezTo>
                <a:cubicBezTo>
                  <a:pt x="1019175" y="1175808"/>
                  <a:pt x="1022112" y="1173282"/>
                  <a:pt x="1025525" y="1171575"/>
                </a:cubicBezTo>
                <a:cubicBezTo>
                  <a:pt x="1029758" y="1169458"/>
                  <a:pt x="1034137" y="1167610"/>
                  <a:pt x="1038225" y="1165225"/>
                </a:cubicBezTo>
                <a:cubicBezTo>
                  <a:pt x="1046849" y="1160194"/>
                  <a:pt x="1055122" y="1154583"/>
                  <a:pt x="1063625" y="1149350"/>
                </a:cubicBezTo>
                <a:cubicBezTo>
                  <a:pt x="1068881" y="1146116"/>
                  <a:pt x="1073980" y="1142585"/>
                  <a:pt x="1079500" y="1139825"/>
                </a:cubicBezTo>
                <a:cubicBezTo>
                  <a:pt x="1117878" y="1120636"/>
                  <a:pt x="1070311" y="1145076"/>
                  <a:pt x="1101725" y="1127125"/>
                </a:cubicBezTo>
                <a:cubicBezTo>
                  <a:pt x="1105834" y="1124777"/>
                  <a:pt x="1110729" y="1123732"/>
                  <a:pt x="1114425" y="1120775"/>
                </a:cubicBezTo>
                <a:cubicBezTo>
                  <a:pt x="1121437" y="1115165"/>
                  <a:pt x="1127125" y="1108075"/>
                  <a:pt x="1133475" y="1101725"/>
                </a:cubicBezTo>
                <a:cubicBezTo>
                  <a:pt x="1142134" y="1093066"/>
                  <a:pt x="1145737" y="1090361"/>
                  <a:pt x="1152525" y="1079500"/>
                </a:cubicBezTo>
                <a:cubicBezTo>
                  <a:pt x="1157469" y="1071590"/>
                  <a:pt x="1161880" y="1059288"/>
                  <a:pt x="1165225" y="1050925"/>
                </a:cubicBezTo>
                <a:cubicBezTo>
                  <a:pt x="1166283" y="1044575"/>
                  <a:pt x="1167003" y="1038159"/>
                  <a:pt x="1168400" y="1031875"/>
                </a:cubicBezTo>
                <a:cubicBezTo>
                  <a:pt x="1169126" y="1028608"/>
                  <a:pt x="1170849" y="1025617"/>
                  <a:pt x="1171575" y="1022350"/>
                </a:cubicBezTo>
                <a:cubicBezTo>
                  <a:pt x="1172972" y="1016066"/>
                  <a:pt x="1173692" y="1009650"/>
                  <a:pt x="1174750" y="1003300"/>
                </a:cubicBezTo>
                <a:cubicBezTo>
                  <a:pt x="1175808" y="947208"/>
                  <a:pt x="1175076" y="891054"/>
                  <a:pt x="1177925" y="835025"/>
                </a:cubicBezTo>
                <a:cubicBezTo>
                  <a:pt x="1178265" y="828340"/>
                  <a:pt x="1184275" y="815975"/>
                  <a:pt x="1184275" y="815975"/>
                </a:cubicBezTo>
                <a:cubicBezTo>
                  <a:pt x="1185333" y="807508"/>
                  <a:pt x="1185924" y="798970"/>
                  <a:pt x="1187450" y="790575"/>
                </a:cubicBezTo>
                <a:cubicBezTo>
                  <a:pt x="1188049" y="787282"/>
                  <a:pt x="1189813" y="784297"/>
                  <a:pt x="1190625" y="781050"/>
                </a:cubicBezTo>
                <a:cubicBezTo>
                  <a:pt x="1191934" y="775815"/>
                  <a:pt x="1192913" y="770498"/>
                  <a:pt x="1193800" y="765175"/>
                </a:cubicBezTo>
                <a:cubicBezTo>
                  <a:pt x="1198664" y="735989"/>
                  <a:pt x="1194065" y="751681"/>
                  <a:pt x="1200150" y="733425"/>
                </a:cubicBezTo>
                <a:cubicBezTo>
                  <a:pt x="1201208" y="711200"/>
                  <a:pt x="1202091" y="688966"/>
                  <a:pt x="1203325" y="666750"/>
                </a:cubicBezTo>
                <a:cubicBezTo>
                  <a:pt x="1206043" y="617824"/>
                  <a:pt x="1201612" y="633790"/>
                  <a:pt x="1209675" y="609600"/>
                </a:cubicBezTo>
                <a:cubicBezTo>
                  <a:pt x="1208617" y="541867"/>
                  <a:pt x="1208521" y="474111"/>
                  <a:pt x="1206500" y="406400"/>
                </a:cubicBezTo>
                <a:cubicBezTo>
                  <a:pt x="1206400" y="403055"/>
                  <a:pt x="1204244" y="400093"/>
                  <a:pt x="1203325" y="396875"/>
                </a:cubicBezTo>
                <a:cubicBezTo>
                  <a:pt x="1202126" y="392679"/>
                  <a:pt x="1200867" y="388479"/>
                  <a:pt x="1200150" y="384175"/>
                </a:cubicBezTo>
                <a:cubicBezTo>
                  <a:pt x="1198747" y="375759"/>
                  <a:pt x="1198763" y="367118"/>
                  <a:pt x="1196975" y="358775"/>
                </a:cubicBezTo>
                <a:cubicBezTo>
                  <a:pt x="1195573" y="352230"/>
                  <a:pt x="1191725" y="346327"/>
                  <a:pt x="1190625" y="339725"/>
                </a:cubicBezTo>
                <a:cubicBezTo>
                  <a:pt x="1189567" y="333375"/>
                  <a:pt x="1189486" y="326782"/>
                  <a:pt x="1187450" y="320675"/>
                </a:cubicBezTo>
                <a:cubicBezTo>
                  <a:pt x="1186243" y="317055"/>
                  <a:pt x="1182807" y="314563"/>
                  <a:pt x="1181100" y="311150"/>
                </a:cubicBezTo>
                <a:cubicBezTo>
                  <a:pt x="1167955" y="284860"/>
                  <a:pt x="1189773" y="319397"/>
                  <a:pt x="1171575" y="292100"/>
                </a:cubicBezTo>
                <a:cubicBezTo>
                  <a:pt x="1166157" y="254171"/>
                  <a:pt x="1171558" y="282516"/>
                  <a:pt x="1165225" y="260350"/>
                </a:cubicBezTo>
                <a:cubicBezTo>
                  <a:pt x="1164026" y="256154"/>
                  <a:pt x="1163769" y="251661"/>
                  <a:pt x="1162050" y="247650"/>
                </a:cubicBezTo>
                <a:cubicBezTo>
                  <a:pt x="1160547" y="244143"/>
                  <a:pt x="1157407" y="241538"/>
                  <a:pt x="1155700" y="238125"/>
                </a:cubicBezTo>
                <a:cubicBezTo>
                  <a:pt x="1154203" y="235132"/>
                  <a:pt x="1154022" y="231593"/>
                  <a:pt x="1152525" y="228600"/>
                </a:cubicBezTo>
                <a:cubicBezTo>
                  <a:pt x="1150818" y="225187"/>
                  <a:pt x="1147882" y="222488"/>
                  <a:pt x="1146175" y="219075"/>
                </a:cubicBezTo>
                <a:cubicBezTo>
                  <a:pt x="1144678" y="216082"/>
                  <a:pt x="1144318" y="212626"/>
                  <a:pt x="1143000" y="209550"/>
                </a:cubicBezTo>
                <a:cubicBezTo>
                  <a:pt x="1139369" y="201077"/>
                  <a:pt x="1131942" y="188201"/>
                  <a:pt x="1127125" y="180975"/>
                </a:cubicBezTo>
                <a:cubicBezTo>
                  <a:pt x="1111271" y="157194"/>
                  <a:pt x="1124426" y="178371"/>
                  <a:pt x="1108075" y="158750"/>
                </a:cubicBezTo>
                <a:cubicBezTo>
                  <a:pt x="1105632" y="155819"/>
                  <a:pt x="1104423" y="151923"/>
                  <a:pt x="1101725" y="149225"/>
                </a:cubicBezTo>
                <a:cubicBezTo>
                  <a:pt x="1097024" y="144524"/>
                  <a:pt x="1073087" y="129075"/>
                  <a:pt x="1069975" y="127000"/>
                </a:cubicBezTo>
                <a:lnTo>
                  <a:pt x="1060450" y="120650"/>
                </a:lnTo>
                <a:cubicBezTo>
                  <a:pt x="1057275" y="118533"/>
                  <a:pt x="1054545" y="115507"/>
                  <a:pt x="1050925" y="114300"/>
                </a:cubicBezTo>
                <a:cubicBezTo>
                  <a:pt x="1047750" y="113242"/>
                  <a:pt x="1044618" y="112044"/>
                  <a:pt x="1041400" y="111125"/>
                </a:cubicBezTo>
                <a:cubicBezTo>
                  <a:pt x="1030766" y="108087"/>
                  <a:pt x="1019710" y="106630"/>
                  <a:pt x="1009650" y="101600"/>
                </a:cubicBezTo>
                <a:cubicBezTo>
                  <a:pt x="1005417" y="99483"/>
                  <a:pt x="1001382" y="96912"/>
                  <a:pt x="996950" y="95250"/>
                </a:cubicBezTo>
                <a:cubicBezTo>
                  <a:pt x="992864" y="93718"/>
                  <a:pt x="988336" y="93607"/>
                  <a:pt x="984250" y="92075"/>
                </a:cubicBezTo>
                <a:cubicBezTo>
                  <a:pt x="979818" y="90413"/>
                  <a:pt x="975900" y="87589"/>
                  <a:pt x="971550" y="85725"/>
                </a:cubicBezTo>
                <a:cubicBezTo>
                  <a:pt x="968474" y="84407"/>
                  <a:pt x="965101" y="83868"/>
                  <a:pt x="962025" y="82550"/>
                </a:cubicBezTo>
                <a:cubicBezTo>
                  <a:pt x="957675" y="80686"/>
                  <a:pt x="953815" y="77697"/>
                  <a:pt x="949325" y="76200"/>
                </a:cubicBezTo>
                <a:cubicBezTo>
                  <a:pt x="944205" y="74493"/>
                  <a:pt x="938742" y="74083"/>
                  <a:pt x="933450" y="73025"/>
                </a:cubicBezTo>
                <a:cubicBezTo>
                  <a:pt x="918356" y="62962"/>
                  <a:pt x="927545" y="67882"/>
                  <a:pt x="904875" y="60325"/>
                </a:cubicBezTo>
                <a:lnTo>
                  <a:pt x="895350" y="57150"/>
                </a:lnTo>
                <a:lnTo>
                  <a:pt x="869950" y="3492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4362973" y="3343644"/>
            <a:ext cx="3122896" cy="2557571"/>
            <a:chOff x="2519241" y="4176732"/>
            <a:chExt cx="3122896" cy="2557571"/>
          </a:xfrm>
        </p:grpSpPr>
        <p:sp>
          <p:nvSpPr>
            <p:cNvPr id="66" name="Rectangle 65"/>
            <p:cNvSpPr/>
            <p:nvPr/>
          </p:nvSpPr>
          <p:spPr>
            <a:xfrm>
              <a:off x="2519241" y="4176732"/>
              <a:ext cx="3117258" cy="2527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2535924" y="4244975"/>
              <a:ext cx="3106213" cy="2489328"/>
            </a:xfrm>
            <a:custGeom>
              <a:avLst/>
              <a:gdLst>
                <a:gd name="connsiteX0" fmla="*/ 901 w 3106213"/>
                <a:gd name="connsiteY0" fmla="*/ 117475 h 2489328"/>
                <a:gd name="connsiteX1" fmla="*/ 901 w 3106213"/>
                <a:gd name="connsiteY1" fmla="*/ 117475 h 2489328"/>
                <a:gd name="connsiteX2" fmla="*/ 29476 w 3106213"/>
                <a:gd name="connsiteY2" fmla="*/ 1225550 h 2489328"/>
                <a:gd name="connsiteX3" fmla="*/ 23126 w 3106213"/>
                <a:gd name="connsiteY3" fmla="*/ 1244600 h 2489328"/>
                <a:gd name="connsiteX4" fmla="*/ 23126 w 3106213"/>
                <a:gd name="connsiteY4" fmla="*/ 1390650 h 2489328"/>
                <a:gd name="connsiteX5" fmla="*/ 29476 w 3106213"/>
                <a:gd name="connsiteY5" fmla="*/ 1431925 h 2489328"/>
                <a:gd name="connsiteX6" fmla="*/ 32651 w 3106213"/>
                <a:gd name="connsiteY6" fmla="*/ 1460500 h 2489328"/>
                <a:gd name="connsiteX7" fmla="*/ 39001 w 3106213"/>
                <a:gd name="connsiteY7" fmla="*/ 1565275 h 2489328"/>
                <a:gd name="connsiteX8" fmla="*/ 45351 w 3106213"/>
                <a:gd name="connsiteY8" fmla="*/ 1590675 h 2489328"/>
                <a:gd name="connsiteX9" fmla="*/ 48526 w 3106213"/>
                <a:gd name="connsiteY9" fmla="*/ 1616075 h 2489328"/>
                <a:gd name="connsiteX10" fmla="*/ 54876 w 3106213"/>
                <a:gd name="connsiteY10" fmla="*/ 1641475 h 2489328"/>
                <a:gd name="connsiteX11" fmla="*/ 58051 w 3106213"/>
                <a:gd name="connsiteY11" fmla="*/ 1663700 h 2489328"/>
                <a:gd name="connsiteX12" fmla="*/ 64401 w 3106213"/>
                <a:gd name="connsiteY12" fmla="*/ 1689100 h 2489328"/>
                <a:gd name="connsiteX13" fmla="*/ 67576 w 3106213"/>
                <a:gd name="connsiteY13" fmla="*/ 1711325 h 2489328"/>
                <a:gd name="connsiteX14" fmla="*/ 70751 w 3106213"/>
                <a:gd name="connsiteY14" fmla="*/ 1736725 h 2489328"/>
                <a:gd name="connsiteX15" fmla="*/ 77101 w 3106213"/>
                <a:gd name="connsiteY15" fmla="*/ 1758950 h 2489328"/>
                <a:gd name="connsiteX16" fmla="*/ 96151 w 3106213"/>
                <a:gd name="connsiteY16" fmla="*/ 1812925 h 2489328"/>
                <a:gd name="connsiteX17" fmla="*/ 105676 w 3106213"/>
                <a:gd name="connsiteY17" fmla="*/ 1847850 h 2489328"/>
                <a:gd name="connsiteX18" fmla="*/ 118376 w 3106213"/>
                <a:gd name="connsiteY18" fmla="*/ 1885950 h 2489328"/>
                <a:gd name="connsiteX19" fmla="*/ 131076 w 3106213"/>
                <a:gd name="connsiteY19" fmla="*/ 1917700 h 2489328"/>
                <a:gd name="connsiteX20" fmla="*/ 137426 w 3106213"/>
                <a:gd name="connsiteY20" fmla="*/ 1933575 h 2489328"/>
                <a:gd name="connsiteX21" fmla="*/ 146951 w 3106213"/>
                <a:gd name="connsiteY21" fmla="*/ 1949450 h 2489328"/>
                <a:gd name="connsiteX22" fmla="*/ 159651 w 3106213"/>
                <a:gd name="connsiteY22" fmla="*/ 1981200 h 2489328"/>
                <a:gd name="connsiteX23" fmla="*/ 172351 w 3106213"/>
                <a:gd name="connsiteY23" fmla="*/ 2012950 h 2489328"/>
                <a:gd name="connsiteX24" fmla="*/ 178701 w 3106213"/>
                <a:gd name="connsiteY24" fmla="*/ 2028825 h 2489328"/>
                <a:gd name="connsiteX25" fmla="*/ 185051 w 3106213"/>
                <a:gd name="connsiteY25" fmla="*/ 2044700 h 2489328"/>
                <a:gd name="connsiteX26" fmla="*/ 204101 w 3106213"/>
                <a:gd name="connsiteY26" fmla="*/ 2073275 h 2489328"/>
                <a:gd name="connsiteX27" fmla="*/ 232676 w 3106213"/>
                <a:gd name="connsiteY27" fmla="*/ 2120900 h 2489328"/>
                <a:gd name="connsiteX28" fmla="*/ 254901 w 3106213"/>
                <a:gd name="connsiteY28" fmla="*/ 2155825 h 2489328"/>
                <a:gd name="connsiteX29" fmla="*/ 280301 w 3106213"/>
                <a:gd name="connsiteY29" fmla="*/ 2187575 h 2489328"/>
                <a:gd name="connsiteX30" fmla="*/ 293001 w 3106213"/>
                <a:gd name="connsiteY30" fmla="*/ 2203450 h 2489328"/>
                <a:gd name="connsiteX31" fmla="*/ 312051 w 3106213"/>
                <a:gd name="connsiteY31" fmla="*/ 2235200 h 2489328"/>
                <a:gd name="connsiteX32" fmla="*/ 375551 w 3106213"/>
                <a:gd name="connsiteY32" fmla="*/ 2308225 h 2489328"/>
                <a:gd name="connsiteX33" fmla="*/ 391426 w 3106213"/>
                <a:gd name="connsiteY33" fmla="*/ 2320925 h 2489328"/>
                <a:gd name="connsiteX34" fmla="*/ 407301 w 3106213"/>
                <a:gd name="connsiteY34" fmla="*/ 2327275 h 2489328"/>
                <a:gd name="connsiteX35" fmla="*/ 420001 w 3106213"/>
                <a:gd name="connsiteY35" fmla="*/ 2336800 h 2489328"/>
                <a:gd name="connsiteX36" fmla="*/ 461276 w 3106213"/>
                <a:gd name="connsiteY36" fmla="*/ 2359025 h 2489328"/>
                <a:gd name="connsiteX37" fmla="*/ 493026 w 3106213"/>
                <a:gd name="connsiteY37" fmla="*/ 2368550 h 2489328"/>
                <a:gd name="connsiteX38" fmla="*/ 527951 w 3106213"/>
                <a:gd name="connsiteY38" fmla="*/ 2381250 h 2489328"/>
                <a:gd name="connsiteX39" fmla="*/ 566051 w 3106213"/>
                <a:gd name="connsiteY39" fmla="*/ 2387600 h 2489328"/>
                <a:gd name="connsiteX40" fmla="*/ 588276 w 3106213"/>
                <a:gd name="connsiteY40" fmla="*/ 2393950 h 2489328"/>
                <a:gd name="connsiteX41" fmla="*/ 610501 w 3106213"/>
                <a:gd name="connsiteY41" fmla="*/ 2397125 h 2489328"/>
                <a:gd name="connsiteX42" fmla="*/ 632726 w 3106213"/>
                <a:gd name="connsiteY42" fmla="*/ 2403475 h 2489328"/>
                <a:gd name="connsiteX43" fmla="*/ 651776 w 3106213"/>
                <a:gd name="connsiteY43" fmla="*/ 2406650 h 2489328"/>
                <a:gd name="connsiteX44" fmla="*/ 674001 w 3106213"/>
                <a:gd name="connsiteY44" fmla="*/ 2413000 h 2489328"/>
                <a:gd name="connsiteX45" fmla="*/ 696226 w 3106213"/>
                <a:gd name="connsiteY45" fmla="*/ 2416175 h 2489328"/>
                <a:gd name="connsiteX46" fmla="*/ 721626 w 3106213"/>
                <a:gd name="connsiteY46" fmla="*/ 2422525 h 2489328"/>
                <a:gd name="connsiteX47" fmla="*/ 747026 w 3106213"/>
                <a:gd name="connsiteY47" fmla="*/ 2425700 h 2489328"/>
                <a:gd name="connsiteX48" fmla="*/ 826401 w 3106213"/>
                <a:gd name="connsiteY48" fmla="*/ 2438400 h 2489328"/>
                <a:gd name="connsiteX49" fmla="*/ 1102626 w 3106213"/>
                <a:gd name="connsiteY49" fmla="*/ 2441575 h 2489328"/>
                <a:gd name="connsiteX50" fmla="*/ 1232801 w 3106213"/>
                <a:gd name="connsiteY50" fmla="*/ 2451100 h 2489328"/>
                <a:gd name="connsiteX51" fmla="*/ 1334401 w 3106213"/>
                <a:gd name="connsiteY51" fmla="*/ 2463800 h 2489328"/>
                <a:gd name="connsiteX52" fmla="*/ 1366151 w 3106213"/>
                <a:gd name="connsiteY52" fmla="*/ 2466975 h 2489328"/>
                <a:gd name="connsiteX53" fmla="*/ 1626501 w 3106213"/>
                <a:gd name="connsiteY53" fmla="*/ 2470150 h 2489328"/>
                <a:gd name="connsiteX54" fmla="*/ 2375801 w 3106213"/>
                <a:gd name="connsiteY54" fmla="*/ 2466975 h 2489328"/>
                <a:gd name="connsiteX55" fmla="*/ 2480576 w 3106213"/>
                <a:gd name="connsiteY55" fmla="*/ 2441575 h 2489328"/>
                <a:gd name="connsiteX56" fmla="*/ 2563126 w 3106213"/>
                <a:gd name="connsiteY56" fmla="*/ 2422525 h 2489328"/>
                <a:gd name="connsiteX57" fmla="*/ 2601226 w 3106213"/>
                <a:gd name="connsiteY57" fmla="*/ 2413000 h 2489328"/>
                <a:gd name="connsiteX58" fmla="*/ 2674251 w 3106213"/>
                <a:gd name="connsiteY58" fmla="*/ 2381250 h 2489328"/>
                <a:gd name="connsiteX59" fmla="*/ 2788551 w 3106213"/>
                <a:gd name="connsiteY59" fmla="*/ 2333625 h 2489328"/>
                <a:gd name="connsiteX60" fmla="*/ 2807601 w 3106213"/>
                <a:gd name="connsiteY60" fmla="*/ 2320925 h 2489328"/>
                <a:gd name="connsiteX61" fmla="*/ 2829826 w 3106213"/>
                <a:gd name="connsiteY61" fmla="*/ 2305050 h 2489328"/>
                <a:gd name="connsiteX62" fmla="*/ 2845701 w 3106213"/>
                <a:gd name="connsiteY62" fmla="*/ 2298700 h 2489328"/>
                <a:gd name="connsiteX63" fmla="*/ 2871101 w 3106213"/>
                <a:gd name="connsiteY63" fmla="*/ 2279650 h 2489328"/>
                <a:gd name="connsiteX64" fmla="*/ 2883801 w 3106213"/>
                <a:gd name="connsiteY64" fmla="*/ 2270125 h 2489328"/>
                <a:gd name="connsiteX65" fmla="*/ 2912376 w 3106213"/>
                <a:gd name="connsiteY65" fmla="*/ 2247900 h 2489328"/>
                <a:gd name="connsiteX66" fmla="*/ 2925076 w 3106213"/>
                <a:gd name="connsiteY66" fmla="*/ 2238375 h 2489328"/>
                <a:gd name="connsiteX67" fmla="*/ 2950476 w 3106213"/>
                <a:gd name="connsiteY67" fmla="*/ 2209800 h 2489328"/>
                <a:gd name="connsiteX68" fmla="*/ 2982226 w 3106213"/>
                <a:gd name="connsiteY68" fmla="*/ 2171700 h 2489328"/>
                <a:gd name="connsiteX69" fmla="*/ 2991751 w 3106213"/>
                <a:gd name="connsiteY69" fmla="*/ 2152650 h 2489328"/>
                <a:gd name="connsiteX70" fmla="*/ 3001276 w 3106213"/>
                <a:gd name="connsiteY70" fmla="*/ 2136775 h 2489328"/>
                <a:gd name="connsiteX71" fmla="*/ 3013976 w 3106213"/>
                <a:gd name="connsiteY71" fmla="*/ 2098675 h 2489328"/>
                <a:gd name="connsiteX72" fmla="*/ 3020326 w 3106213"/>
                <a:gd name="connsiteY72" fmla="*/ 2079625 h 2489328"/>
                <a:gd name="connsiteX73" fmla="*/ 3039376 w 3106213"/>
                <a:gd name="connsiteY73" fmla="*/ 1997075 h 2489328"/>
                <a:gd name="connsiteX74" fmla="*/ 3026676 w 3106213"/>
                <a:gd name="connsiteY74" fmla="*/ 1866900 h 2489328"/>
                <a:gd name="connsiteX75" fmla="*/ 3017151 w 3106213"/>
                <a:gd name="connsiteY75" fmla="*/ 1806575 h 2489328"/>
                <a:gd name="connsiteX76" fmla="*/ 3013976 w 3106213"/>
                <a:gd name="connsiteY76" fmla="*/ 1797050 h 2489328"/>
                <a:gd name="connsiteX77" fmla="*/ 3004451 w 3106213"/>
                <a:gd name="connsiteY77" fmla="*/ 1746250 h 2489328"/>
                <a:gd name="connsiteX78" fmla="*/ 3001276 w 3106213"/>
                <a:gd name="connsiteY78" fmla="*/ 1720850 h 2489328"/>
                <a:gd name="connsiteX79" fmla="*/ 2991751 w 3106213"/>
                <a:gd name="connsiteY79" fmla="*/ 1666875 h 2489328"/>
                <a:gd name="connsiteX80" fmla="*/ 2994926 w 3106213"/>
                <a:gd name="connsiteY80" fmla="*/ 1476375 h 2489328"/>
                <a:gd name="connsiteX81" fmla="*/ 3001276 w 3106213"/>
                <a:gd name="connsiteY81" fmla="*/ 1441450 h 2489328"/>
                <a:gd name="connsiteX82" fmla="*/ 3013976 w 3106213"/>
                <a:gd name="connsiteY82" fmla="*/ 1393825 h 2489328"/>
                <a:gd name="connsiteX83" fmla="*/ 3017151 w 3106213"/>
                <a:gd name="connsiteY83" fmla="*/ 1377950 h 2489328"/>
                <a:gd name="connsiteX84" fmla="*/ 3029851 w 3106213"/>
                <a:gd name="connsiteY84" fmla="*/ 1327150 h 2489328"/>
                <a:gd name="connsiteX85" fmla="*/ 3039376 w 3106213"/>
                <a:gd name="connsiteY85" fmla="*/ 1279525 h 2489328"/>
                <a:gd name="connsiteX86" fmla="*/ 3042551 w 3106213"/>
                <a:gd name="connsiteY86" fmla="*/ 1257300 h 2489328"/>
                <a:gd name="connsiteX87" fmla="*/ 3048901 w 3106213"/>
                <a:gd name="connsiteY87" fmla="*/ 1235075 h 2489328"/>
                <a:gd name="connsiteX88" fmla="*/ 3058426 w 3106213"/>
                <a:gd name="connsiteY88" fmla="*/ 1187450 h 2489328"/>
                <a:gd name="connsiteX89" fmla="*/ 3064776 w 3106213"/>
                <a:gd name="connsiteY89" fmla="*/ 1143000 h 2489328"/>
                <a:gd name="connsiteX90" fmla="*/ 3067951 w 3106213"/>
                <a:gd name="connsiteY90" fmla="*/ 1130300 h 2489328"/>
                <a:gd name="connsiteX91" fmla="*/ 3071126 w 3106213"/>
                <a:gd name="connsiteY91" fmla="*/ 1114425 h 2489328"/>
                <a:gd name="connsiteX92" fmla="*/ 3077476 w 3106213"/>
                <a:gd name="connsiteY92" fmla="*/ 1089025 h 2489328"/>
                <a:gd name="connsiteX93" fmla="*/ 3080651 w 3106213"/>
                <a:gd name="connsiteY93" fmla="*/ 1069975 h 2489328"/>
                <a:gd name="connsiteX94" fmla="*/ 3087001 w 3106213"/>
                <a:gd name="connsiteY94" fmla="*/ 1044575 h 2489328"/>
                <a:gd name="connsiteX95" fmla="*/ 3093351 w 3106213"/>
                <a:gd name="connsiteY95" fmla="*/ 990600 h 2489328"/>
                <a:gd name="connsiteX96" fmla="*/ 3096526 w 3106213"/>
                <a:gd name="connsiteY96" fmla="*/ 946150 h 2489328"/>
                <a:gd name="connsiteX97" fmla="*/ 3099701 w 3106213"/>
                <a:gd name="connsiteY97" fmla="*/ 752475 h 2489328"/>
                <a:gd name="connsiteX98" fmla="*/ 3106051 w 3106213"/>
                <a:gd name="connsiteY98" fmla="*/ 600075 h 2489328"/>
                <a:gd name="connsiteX99" fmla="*/ 3096526 w 3106213"/>
                <a:gd name="connsiteY99" fmla="*/ 523875 h 2489328"/>
                <a:gd name="connsiteX100" fmla="*/ 3080651 w 3106213"/>
                <a:gd name="connsiteY100" fmla="*/ 454025 h 2489328"/>
                <a:gd name="connsiteX101" fmla="*/ 3067951 w 3106213"/>
                <a:gd name="connsiteY101" fmla="*/ 419100 h 2489328"/>
                <a:gd name="connsiteX102" fmla="*/ 3048901 w 3106213"/>
                <a:gd name="connsiteY102" fmla="*/ 393700 h 2489328"/>
                <a:gd name="connsiteX103" fmla="*/ 3029851 w 3106213"/>
                <a:gd name="connsiteY103" fmla="*/ 365125 h 2489328"/>
                <a:gd name="connsiteX104" fmla="*/ 2994926 w 3106213"/>
                <a:gd name="connsiteY104" fmla="*/ 320675 h 2489328"/>
                <a:gd name="connsiteX105" fmla="*/ 2975876 w 3106213"/>
                <a:gd name="connsiteY105" fmla="*/ 276225 h 2489328"/>
                <a:gd name="connsiteX106" fmla="*/ 2991751 w 3106213"/>
                <a:gd name="connsiteY106" fmla="*/ 193675 h 2489328"/>
                <a:gd name="connsiteX107" fmla="*/ 2998101 w 3106213"/>
                <a:gd name="connsiteY107" fmla="*/ 171450 h 2489328"/>
                <a:gd name="connsiteX108" fmla="*/ 3023501 w 3106213"/>
                <a:gd name="connsiteY108" fmla="*/ 142875 h 2489328"/>
                <a:gd name="connsiteX109" fmla="*/ 3039376 w 3106213"/>
                <a:gd name="connsiteY109" fmla="*/ 120650 h 2489328"/>
                <a:gd name="connsiteX110" fmla="*/ 3042551 w 3106213"/>
                <a:gd name="connsiteY110" fmla="*/ 111125 h 2489328"/>
                <a:gd name="connsiteX111" fmla="*/ 3052076 w 3106213"/>
                <a:gd name="connsiteY111" fmla="*/ 85725 h 2489328"/>
                <a:gd name="connsiteX112" fmla="*/ 3042551 w 3106213"/>
                <a:gd name="connsiteY112" fmla="*/ 41275 h 2489328"/>
                <a:gd name="connsiteX113" fmla="*/ 3026676 w 3106213"/>
                <a:gd name="connsiteY113" fmla="*/ 34925 h 2489328"/>
                <a:gd name="connsiteX114" fmla="*/ 2979051 w 3106213"/>
                <a:gd name="connsiteY114" fmla="*/ 38100 h 2489328"/>
                <a:gd name="connsiteX115" fmla="*/ 2928251 w 3106213"/>
                <a:gd name="connsiteY115" fmla="*/ 60325 h 2489328"/>
                <a:gd name="connsiteX116" fmla="*/ 2918726 w 3106213"/>
                <a:gd name="connsiteY116" fmla="*/ 66675 h 2489328"/>
                <a:gd name="connsiteX117" fmla="*/ 2906026 w 3106213"/>
                <a:gd name="connsiteY117" fmla="*/ 82550 h 2489328"/>
                <a:gd name="connsiteX118" fmla="*/ 2899676 w 3106213"/>
                <a:gd name="connsiteY118" fmla="*/ 123825 h 2489328"/>
                <a:gd name="connsiteX119" fmla="*/ 2909201 w 3106213"/>
                <a:gd name="connsiteY119" fmla="*/ 266700 h 2489328"/>
                <a:gd name="connsiteX120" fmla="*/ 2915551 w 3106213"/>
                <a:gd name="connsiteY120" fmla="*/ 381000 h 2489328"/>
                <a:gd name="connsiteX121" fmla="*/ 2918726 w 3106213"/>
                <a:gd name="connsiteY121" fmla="*/ 390525 h 2489328"/>
                <a:gd name="connsiteX122" fmla="*/ 2928251 w 3106213"/>
                <a:gd name="connsiteY122" fmla="*/ 431800 h 2489328"/>
                <a:gd name="connsiteX123" fmla="*/ 2931426 w 3106213"/>
                <a:gd name="connsiteY123" fmla="*/ 631825 h 2489328"/>
                <a:gd name="connsiteX124" fmla="*/ 2934601 w 3106213"/>
                <a:gd name="connsiteY124" fmla="*/ 647700 h 2489328"/>
                <a:gd name="connsiteX125" fmla="*/ 2944126 w 3106213"/>
                <a:gd name="connsiteY125" fmla="*/ 682625 h 2489328"/>
                <a:gd name="connsiteX126" fmla="*/ 2947301 w 3106213"/>
                <a:gd name="connsiteY126" fmla="*/ 708025 h 2489328"/>
                <a:gd name="connsiteX127" fmla="*/ 2950476 w 3106213"/>
                <a:gd name="connsiteY127" fmla="*/ 717550 h 2489328"/>
                <a:gd name="connsiteX128" fmla="*/ 2953651 w 3106213"/>
                <a:gd name="connsiteY128" fmla="*/ 730250 h 2489328"/>
                <a:gd name="connsiteX129" fmla="*/ 2963176 w 3106213"/>
                <a:gd name="connsiteY129" fmla="*/ 771525 h 2489328"/>
                <a:gd name="connsiteX130" fmla="*/ 2963176 w 3106213"/>
                <a:gd name="connsiteY130" fmla="*/ 904875 h 2489328"/>
                <a:gd name="connsiteX131" fmla="*/ 2956826 w 3106213"/>
                <a:gd name="connsiteY131" fmla="*/ 930275 h 2489328"/>
                <a:gd name="connsiteX132" fmla="*/ 2953651 w 3106213"/>
                <a:gd name="connsiteY132" fmla="*/ 952500 h 2489328"/>
                <a:gd name="connsiteX133" fmla="*/ 2950476 w 3106213"/>
                <a:gd name="connsiteY133" fmla="*/ 962025 h 2489328"/>
                <a:gd name="connsiteX134" fmla="*/ 2944126 w 3106213"/>
                <a:gd name="connsiteY134" fmla="*/ 990600 h 2489328"/>
                <a:gd name="connsiteX135" fmla="*/ 2950476 w 3106213"/>
                <a:gd name="connsiteY135" fmla="*/ 1111250 h 2489328"/>
                <a:gd name="connsiteX136" fmla="*/ 2953651 w 3106213"/>
                <a:gd name="connsiteY136" fmla="*/ 1120775 h 2489328"/>
                <a:gd name="connsiteX137" fmla="*/ 2956826 w 3106213"/>
                <a:gd name="connsiteY137" fmla="*/ 1143000 h 2489328"/>
                <a:gd name="connsiteX138" fmla="*/ 2963176 w 3106213"/>
                <a:gd name="connsiteY138" fmla="*/ 1158875 h 2489328"/>
                <a:gd name="connsiteX139" fmla="*/ 2966351 w 3106213"/>
                <a:gd name="connsiteY139" fmla="*/ 1177925 h 2489328"/>
                <a:gd name="connsiteX140" fmla="*/ 2963176 w 3106213"/>
                <a:gd name="connsiteY140" fmla="*/ 1339850 h 2489328"/>
                <a:gd name="connsiteX141" fmla="*/ 2956826 w 3106213"/>
                <a:gd name="connsiteY141" fmla="*/ 1390650 h 2489328"/>
                <a:gd name="connsiteX142" fmla="*/ 2947301 w 3106213"/>
                <a:gd name="connsiteY142" fmla="*/ 1466850 h 2489328"/>
                <a:gd name="connsiteX143" fmla="*/ 2944126 w 3106213"/>
                <a:gd name="connsiteY143" fmla="*/ 1501775 h 2489328"/>
                <a:gd name="connsiteX144" fmla="*/ 2934601 w 3106213"/>
                <a:gd name="connsiteY144" fmla="*/ 1533525 h 2489328"/>
                <a:gd name="connsiteX145" fmla="*/ 2928251 w 3106213"/>
                <a:gd name="connsiteY145" fmla="*/ 1565275 h 2489328"/>
                <a:gd name="connsiteX146" fmla="*/ 2915551 w 3106213"/>
                <a:gd name="connsiteY146" fmla="*/ 1628775 h 2489328"/>
                <a:gd name="connsiteX147" fmla="*/ 2909201 w 3106213"/>
                <a:gd name="connsiteY147" fmla="*/ 1676400 h 2489328"/>
                <a:gd name="connsiteX148" fmla="*/ 2899676 w 3106213"/>
                <a:gd name="connsiteY148" fmla="*/ 1685925 h 2489328"/>
                <a:gd name="connsiteX149" fmla="*/ 2839351 w 3106213"/>
                <a:gd name="connsiteY149" fmla="*/ 1682750 h 2489328"/>
                <a:gd name="connsiteX150" fmla="*/ 2813951 w 3106213"/>
                <a:gd name="connsiteY150" fmla="*/ 1679575 h 2489328"/>
                <a:gd name="connsiteX151" fmla="*/ 2785376 w 3106213"/>
                <a:gd name="connsiteY151" fmla="*/ 1673225 h 2489328"/>
                <a:gd name="connsiteX152" fmla="*/ 2702826 w 3106213"/>
                <a:gd name="connsiteY152" fmla="*/ 1651000 h 2489328"/>
                <a:gd name="connsiteX153" fmla="*/ 2661551 w 3106213"/>
                <a:gd name="connsiteY153" fmla="*/ 1638300 h 2489328"/>
                <a:gd name="connsiteX154" fmla="*/ 2598051 w 3106213"/>
                <a:gd name="connsiteY154" fmla="*/ 1612900 h 2489328"/>
                <a:gd name="connsiteX155" fmla="*/ 2572651 w 3106213"/>
                <a:gd name="connsiteY155" fmla="*/ 1603375 h 2489328"/>
                <a:gd name="connsiteX156" fmla="*/ 2547251 w 3106213"/>
                <a:gd name="connsiteY156" fmla="*/ 1593850 h 2489328"/>
                <a:gd name="connsiteX157" fmla="*/ 2496451 w 3106213"/>
                <a:gd name="connsiteY157" fmla="*/ 1571625 h 2489328"/>
                <a:gd name="connsiteX158" fmla="*/ 2483751 w 3106213"/>
                <a:gd name="connsiteY158" fmla="*/ 1565275 h 2489328"/>
                <a:gd name="connsiteX159" fmla="*/ 2471051 w 3106213"/>
                <a:gd name="connsiteY159" fmla="*/ 1562100 h 2489328"/>
                <a:gd name="connsiteX160" fmla="*/ 2445651 w 3106213"/>
                <a:gd name="connsiteY160" fmla="*/ 1552575 h 2489328"/>
                <a:gd name="connsiteX161" fmla="*/ 2410726 w 3106213"/>
                <a:gd name="connsiteY161" fmla="*/ 1536700 h 2489328"/>
                <a:gd name="connsiteX162" fmla="*/ 2385326 w 3106213"/>
                <a:gd name="connsiteY162" fmla="*/ 1530350 h 2489328"/>
                <a:gd name="connsiteX163" fmla="*/ 2340876 w 3106213"/>
                <a:gd name="connsiteY163" fmla="*/ 1520825 h 2489328"/>
                <a:gd name="connsiteX164" fmla="*/ 2325001 w 3106213"/>
                <a:gd name="connsiteY164" fmla="*/ 1517650 h 2489328"/>
                <a:gd name="connsiteX165" fmla="*/ 2299601 w 3106213"/>
                <a:gd name="connsiteY165" fmla="*/ 1511300 h 2489328"/>
                <a:gd name="connsiteX166" fmla="*/ 2274201 w 3106213"/>
                <a:gd name="connsiteY166" fmla="*/ 1508125 h 2489328"/>
                <a:gd name="connsiteX167" fmla="*/ 2223401 w 3106213"/>
                <a:gd name="connsiteY167" fmla="*/ 1495425 h 2489328"/>
                <a:gd name="connsiteX168" fmla="*/ 2147201 w 3106213"/>
                <a:gd name="connsiteY168" fmla="*/ 1476375 h 2489328"/>
                <a:gd name="connsiteX169" fmla="*/ 2131326 w 3106213"/>
                <a:gd name="connsiteY169" fmla="*/ 1470025 h 2489328"/>
                <a:gd name="connsiteX170" fmla="*/ 2093226 w 3106213"/>
                <a:gd name="connsiteY170" fmla="*/ 1460500 h 2489328"/>
                <a:gd name="connsiteX171" fmla="*/ 2017026 w 3106213"/>
                <a:gd name="connsiteY171" fmla="*/ 1428750 h 2489328"/>
                <a:gd name="connsiteX172" fmla="*/ 1975751 w 3106213"/>
                <a:gd name="connsiteY172" fmla="*/ 1412875 h 2489328"/>
                <a:gd name="connsiteX173" fmla="*/ 1829701 w 3106213"/>
                <a:gd name="connsiteY173" fmla="*/ 1349375 h 2489328"/>
                <a:gd name="connsiteX174" fmla="*/ 1737626 w 3106213"/>
                <a:gd name="connsiteY174" fmla="*/ 1304925 h 2489328"/>
                <a:gd name="connsiteX175" fmla="*/ 1696351 w 3106213"/>
                <a:gd name="connsiteY175" fmla="*/ 1279525 h 2489328"/>
                <a:gd name="connsiteX176" fmla="*/ 1531251 w 3106213"/>
                <a:gd name="connsiteY176" fmla="*/ 1139825 h 2489328"/>
                <a:gd name="connsiteX177" fmla="*/ 1515376 w 3106213"/>
                <a:gd name="connsiteY177" fmla="*/ 1120775 h 2489328"/>
                <a:gd name="connsiteX178" fmla="*/ 1442351 w 3106213"/>
                <a:gd name="connsiteY178" fmla="*/ 1041400 h 2489328"/>
                <a:gd name="connsiteX179" fmla="*/ 1356626 w 3106213"/>
                <a:gd name="connsiteY179" fmla="*/ 904875 h 2489328"/>
                <a:gd name="connsiteX180" fmla="*/ 1255026 w 3106213"/>
                <a:gd name="connsiteY180" fmla="*/ 739775 h 2489328"/>
                <a:gd name="connsiteX181" fmla="*/ 1232801 w 3106213"/>
                <a:gd name="connsiteY181" fmla="*/ 701675 h 2489328"/>
                <a:gd name="connsiteX182" fmla="*/ 1204226 w 3106213"/>
                <a:gd name="connsiteY182" fmla="*/ 644525 h 2489328"/>
                <a:gd name="connsiteX183" fmla="*/ 1188351 w 3106213"/>
                <a:gd name="connsiteY183" fmla="*/ 606425 h 2489328"/>
                <a:gd name="connsiteX184" fmla="*/ 1131201 w 3106213"/>
                <a:gd name="connsiteY184" fmla="*/ 508000 h 2489328"/>
                <a:gd name="connsiteX185" fmla="*/ 1118501 w 3106213"/>
                <a:gd name="connsiteY185" fmla="*/ 479425 h 2489328"/>
                <a:gd name="connsiteX186" fmla="*/ 1099451 w 3106213"/>
                <a:gd name="connsiteY186" fmla="*/ 428625 h 2489328"/>
                <a:gd name="connsiteX187" fmla="*/ 1086751 w 3106213"/>
                <a:gd name="connsiteY187" fmla="*/ 406400 h 2489328"/>
                <a:gd name="connsiteX188" fmla="*/ 1074051 w 3106213"/>
                <a:gd name="connsiteY188" fmla="*/ 361950 h 2489328"/>
                <a:gd name="connsiteX189" fmla="*/ 1061351 w 3106213"/>
                <a:gd name="connsiteY189" fmla="*/ 327025 h 2489328"/>
                <a:gd name="connsiteX190" fmla="*/ 1055001 w 3106213"/>
                <a:gd name="connsiteY190" fmla="*/ 317500 h 2489328"/>
                <a:gd name="connsiteX191" fmla="*/ 1042301 w 3106213"/>
                <a:gd name="connsiteY191" fmla="*/ 288925 h 2489328"/>
                <a:gd name="connsiteX192" fmla="*/ 1035951 w 3106213"/>
                <a:gd name="connsiteY192" fmla="*/ 273050 h 2489328"/>
                <a:gd name="connsiteX193" fmla="*/ 1010551 w 3106213"/>
                <a:gd name="connsiteY193" fmla="*/ 234950 h 2489328"/>
                <a:gd name="connsiteX194" fmla="*/ 1004201 w 3106213"/>
                <a:gd name="connsiteY194" fmla="*/ 222250 h 2489328"/>
                <a:gd name="connsiteX195" fmla="*/ 985151 w 3106213"/>
                <a:gd name="connsiteY195" fmla="*/ 193675 h 2489328"/>
                <a:gd name="connsiteX196" fmla="*/ 978801 w 3106213"/>
                <a:gd name="connsiteY196" fmla="*/ 180975 h 2489328"/>
                <a:gd name="connsiteX197" fmla="*/ 972451 w 3106213"/>
                <a:gd name="connsiteY197" fmla="*/ 165100 h 2489328"/>
                <a:gd name="connsiteX198" fmla="*/ 962926 w 3106213"/>
                <a:gd name="connsiteY198" fmla="*/ 155575 h 2489328"/>
                <a:gd name="connsiteX199" fmla="*/ 953401 w 3106213"/>
                <a:gd name="connsiteY199" fmla="*/ 139700 h 2489328"/>
                <a:gd name="connsiteX200" fmla="*/ 947051 w 3106213"/>
                <a:gd name="connsiteY200" fmla="*/ 130175 h 2489328"/>
                <a:gd name="connsiteX201" fmla="*/ 937526 w 3106213"/>
                <a:gd name="connsiteY201" fmla="*/ 114300 h 2489328"/>
                <a:gd name="connsiteX202" fmla="*/ 918476 w 3106213"/>
                <a:gd name="connsiteY202" fmla="*/ 95250 h 2489328"/>
                <a:gd name="connsiteX203" fmla="*/ 902601 w 3106213"/>
                <a:gd name="connsiteY203" fmla="*/ 85725 h 2489328"/>
                <a:gd name="connsiteX204" fmla="*/ 889901 w 3106213"/>
                <a:gd name="connsiteY204" fmla="*/ 76200 h 2489328"/>
                <a:gd name="connsiteX205" fmla="*/ 861326 w 3106213"/>
                <a:gd name="connsiteY205" fmla="*/ 66675 h 2489328"/>
                <a:gd name="connsiteX206" fmla="*/ 829576 w 3106213"/>
                <a:gd name="connsiteY206" fmla="*/ 57150 h 2489328"/>
                <a:gd name="connsiteX207" fmla="*/ 794651 w 3106213"/>
                <a:gd name="connsiteY207" fmla="*/ 50800 h 2489328"/>
                <a:gd name="connsiteX208" fmla="*/ 785126 w 3106213"/>
                <a:gd name="connsiteY208" fmla="*/ 47625 h 2489328"/>
                <a:gd name="connsiteX209" fmla="*/ 759726 w 3106213"/>
                <a:gd name="connsiteY209" fmla="*/ 44450 h 2489328"/>
                <a:gd name="connsiteX210" fmla="*/ 693051 w 3106213"/>
                <a:gd name="connsiteY210" fmla="*/ 31750 h 2489328"/>
                <a:gd name="connsiteX211" fmla="*/ 667651 w 3106213"/>
                <a:gd name="connsiteY211" fmla="*/ 25400 h 2489328"/>
                <a:gd name="connsiteX212" fmla="*/ 607326 w 3106213"/>
                <a:gd name="connsiteY212" fmla="*/ 15875 h 2489328"/>
                <a:gd name="connsiteX213" fmla="*/ 585101 w 3106213"/>
                <a:gd name="connsiteY213" fmla="*/ 9525 h 2489328"/>
                <a:gd name="connsiteX214" fmla="*/ 540651 w 3106213"/>
                <a:gd name="connsiteY214" fmla="*/ 3175 h 2489328"/>
                <a:gd name="connsiteX215" fmla="*/ 521601 w 3106213"/>
                <a:gd name="connsiteY215" fmla="*/ 0 h 2489328"/>
                <a:gd name="connsiteX216" fmla="*/ 315226 w 3106213"/>
                <a:gd name="connsiteY216" fmla="*/ 9525 h 2489328"/>
                <a:gd name="connsiteX217" fmla="*/ 286651 w 3106213"/>
                <a:gd name="connsiteY217" fmla="*/ 12700 h 2489328"/>
                <a:gd name="connsiteX218" fmla="*/ 261251 w 3106213"/>
                <a:gd name="connsiteY218" fmla="*/ 19050 h 2489328"/>
                <a:gd name="connsiteX219" fmla="*/ 232676 w 3106213"/>
                <a:gd name="connsiteY219" fmla="*/ 25400 h 2489328"/>
                <a:gd name="connsiteX220" fmla="*/ 210451 w 3106213"/>
                <a:gd name="connsiteY220" fmla="*/ 28575 h 2489328"/>
                <a:gd name="connsiteX221" fmla="*/ 146951 w 3106213"/>
                <a:gd name="connsiteY221" fmla="*/ 41275 h 2489328"/>
                <a:gd name="connsiteX222" fmla="*/ 121551 w 3106213"/>
                <a:gd name="connsiteY222" fmla="*/ 53975 h 2489328"/>
                <a:gd name="connsiteX223" fmla="*/ 80276 w 3106213"/>
                <a:gd name="connsiteY223" fmla="*/ 73025 h 2489328"/>
                <a:gd name="connsiteX224" fmla="*/ 58051 w 3106213"/>
                <a:gd name="connsiteY224" fmla="*/ 88900 h 2489328"/>
                <a:gd name="connsiteX225" fmla="*/ 35826 w 3106213"/>
                <a:gd name="connsiteY225" fmla="*/ 101600 h 2489328"/>
                <a:gd name="connsiteX226" fmla="*/ 901 w 3106213"/>
                <a:gd name="connsiteY226" fmla="*/ 139700 h 2489328"/>
                <a:gd name="connsiteX227" fmla="*/ 901 w 3106213"/>
                <a:gd name="connsiteY227" fmla="*/ 117475 h 248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3106213" h="2489328">
                  <a:moveTo>
                    <a:pt x="901" y="117475"/>
                  </a:moveTo>
                  <a:lnTo>
                    <a:pt x="901" y="117475"/>
                  </a:lnTo>
                  <a:cubicBezTo>
                    <a:pt x="10426" y="486833"/>
                    <a:pt x="22192" y="856141"/>
                    <a:pt x="29476" y="1225550"/>
                  </a:cubicBezTo>
                  <a:cubicBezTo>
                    <a:pt x="29608" y="1232242"/>
                    <a:pt x="23126" y="1244600"/>
                    <a:pt x="23126" y="1244600"/>
                  </a:cubicBezTo>
                  <a:cubicBezTo>
                    <a:pt x="16012" y="1308628"/>
                    <a:pt x="18111" y="1277821"/>
                    <a:pt x="23126" y="1390650"/>
                  </a:cubicBezTo>
                  <a:cubicBezTo>
                    <a:pt x="24363" y="1418486"/>
                    <a:pt x="26277" y="1409529"/>
                    <a:pt x="29476" y="1431925"/>
                  </a:cubicBezTo>
                  <a:cubicBezTo>
                    <a:pt x="30831" y="1441412"/>
                    <a:pt x="31593" y="1450975"/>
                    <a:pt x="32651" y="1460500"/>
                  </a:cubicBezTo>
                  <a:cubicBezTo>
                    <a:pt x="33449" y="1480449"/>
                    <a:pt x="33417" y="1535496"/>
                    <a:pt x="39001" y="1565275"/>
                  </a:cubicBezTo>
                  <a:cubicBezTo>
                    <a:pt x="40609" y="1573853"/>
                    <a:pt x="43743" y="1582097"/>
                    <a:pt x="45351" y="1590675"/>
                  </a:cubicBezTo>
                  <a:cubicBezTo>
                    <a:pt x="46923" y="1599061"/>
                    <a:pt x="46954" y="1607689"/>
                    <a:pt x="48526" y="1616075"/>
                  </a:cubicBezTo>
                  <a:cubicBezTo>
                    <a:pt x="50134" y="1624653"/>
                    <a:pt x="53164" y="1632917"/>
                    <a:pt x="54876" y="1641475"/>
                  </a:cubicBezTo>
                  <a:cubicBezTo>
                    <a:pt x="56344" y="1648813"/>
                    <a:pt x="56583" y="1656362"/>
                    <a:pt x="58051" y="1663700"/>
                  </a:cubicBezTo>
                  <a:cubicBezTo>
                    <a:pt x="59763" y="1672258"/>
                    <a:pt x="62689" y="1680542"/>
                    <a:pt x="64401" y="1689100"/>
                  </a:cubicBezTo>
                  <a:cubicBezTo>
                    <a:pt x="65869" y="1696438"/>
                    <a:pt x="66587" y="1703907"/>
                    <a:pt x="67576" y="1711325"/>
                  </a:cubicBezTo>
                  <a:cubicBezTo>
                    <a:pt x="68704" y="1719783"/>
                    <a:pt x="69078" y="1728358"/>
                    <a:pt x="70751" y="1736725"/>
                  </a:cubicBezTo>
                  <a:cubicBezTo>
                    <a:pt x="72262" y="1744280"/>
                    <a:pt x="74781" y="1751603"/>
                    <a:pt x="77101" y="1758950"/>
                  </a:cubicBezTo>
                  <a:cubicBezTo>
                    <a:pt x="101758" y="1837032"/>
                    <a:pt x="80506" y="1769901"/>
                    <a:pt x="96151" y="1812925"/>
                  </a:cubicBezTo>
                  <a:cubicBezTo>
                    <a:pt x="114811" y="1864239"/>
                    <a:pt x="92640" y="1803527"/>
                    <a:pt x="105676" y="1847850"/>
                  </a:cubicBezTo>
                  <a:cubicBezTo>
                    <a:pt x="109453" y="1860693"/>
                    <a:pt x="113404" y="1873521"/>
                    <a:pt x="118376" y="1885950"/>
                  </a:cubicBezTo>
                  <a:lnTo>
                    <a:pt x="131076" y="1917700"/>
                  </a:lnTo>
                  <a:cubicBezTo>
                    <a:pt x="133193" y="1922992"/>
                    <a:pt x="134494" y="1928688"/>
                    <a:pt x="137426" y="1933575"/>
                  </a:cubicBezTo>
                  <a:cubicBezTo>
                    <a:pt x="140601" y="1938867"/>
                    <a:pt x="144341" y="1943858"/>
                    <a:pt x="146951" y="1949450"/>
                  </a:cubicBezTo>
                  <a:cubicBezTo>
                    <a:pt x="151771" y="1959779"/>
                    <a:pt x="155418" y="1970617"/>
                    <a:pt x="159651" y="1981200"/>
                  </a:cubicBezTo>
                  <a:lnTo>
                    <a:pt x="172351" y="2012950"/>
                  </a:lnTo>
                  <a:lnTo>
                    <a:pt x="178701" y="2028825"/>
                  </a:lnTo>
                  <a:cubicBezTo>
                    <a:pt x="180818" y="2034117"/>
                    <a:pt x="182119" y="2039813"/>
                    <a:pt x="185051" y="2044700"/>
                  </a:cubicBezTo>
                  <a:cubicBezTo>
                    <a:pt x="228150" y="2116532"/>
                    <a:pt x="164418" y="2011546"/>
                    <a:pt x="204101" y="2073275"/>
                  </a:cubicBezTo>
                  <a:cubicBezTo>
                    <a:pt x="214112" y="2088848"/>
                    <a:pt x="223151" y="2105025"/>
                    <a:pt x="232676" y="2120900"/>
                  </a:cubicBezTo>
                  <a:cubicBezTo>
                    <a:pt x="239609" y="2132455"/>
                    <a:pt x="246839" y="2145076"/>
                    <a:pt x="254901" y="2155825"/>
                  </a:cubicBezTo>
                  <a:cubicBezTo>
                    <a:pt x="263033" y="2166668"/>
                    <a:pt x="271834" y="2176992"/>
                    <a:pt x="280301" y="2187575"/>
                  </a:cubicBezTo>
                  <a:cubicBezTo>
                    <a:pt x="284534" y="2192867"/>
                    <a:pt x="289514" y="2197639"/>
                    <a:pt x="293001" y="2203450"/>
                  </a:cubicBezTo>
                  <a:cubicBezTo>
                    <a:pt x="299351" y="2214033"/>
                    <a:pt x="304341" y="2225562"/>
                    <a:pt x="312051" y="2235200"/>
                  </a:cubicBezTo>
                  <a:cubicBezTo>
                    <a:pt x="327616" y="2254656"/>
                    <a:pt x="353454" y="2290547"/>
                    <a:pt x="375551" y="2308225"/>
                  </a:cubicBezTo>
                  <a:cubicBezTo>
                    <a:pt x="380843" y="2312458"/>
                    <a:pt x="385615" y="2317438"/>
                    <a:pt x="391426" y="2320925"/>
                  </a:cubicBezTo>
                  <a:cubicBezTo>
                    <a:pt x="396313" y="2323857"/>
                    <a:pt x="402319" y="2324507"/>
                    <a:pt x="407301" y="2327275"/>
                  </a:cubicBezTo>
                  <a:cubicBezTo>
                    <a:pt x="411927" y="2329845"/>
                    <a:pt x="415598" y="2333865"/>
                    <a:pt x="420001" y="2336800"/>
                  </a:cubicBezTo>
                  <a:cubicBezTo>
                    <a:pt x="430436" y="2343757"/>
                    <a:pt x="451152" y="2354975"/>
                    <a:pt x="461276" y="2359025"/>
                  </a:cubicBezTo>
                  <a:cubicBezTo>
                    <a:pt x="504830" y="2376446"/>
                    <a:pt x="450099" y="2355672"/>
                    <a:pt x="493026" y="2368550"/>
                  </a:cubicBezTo>
                  <a:cubicBezTo>
                    <a:pt x="513768" y="2374773"/>
                    <a:pt x="505077" y="2376167"/>
                    <a:pt x="527951" y="2381250"/>
                  </a:cubicBezTo>
                  <a:cubicBezTo>
                    <a:pt x="540520" y="2384043"/>
                    <a:pt x="553671" y="2384063"/>
                    <a:pt x="566051" y="2387600"/>
                  </a:cubicBezTo>
                  <a:cubicBezTo>
                    <a:pt x="573459" y="2389717"/>
                    <a:pt x="580742" y="2392336"/>
                    <a:pt x="588276" y="2393950"/>
                  </a:cubicBezTo>
                  <a:cubicBezTo>
                    <a:pt x="595593" y="2395518"/>
                    <a:pt x="603184" y="2395557"/>
                    <a:pt x="610501" y="2397125"/>
                  </a:cubicBezTo>
                  <a:cubicBezTo>
                    <a:pt x="618035" y="2398739"/>
                    <a:pt x="625219" y="2401743"/>
                    <a:pt x="632726" y="2403475"/>
                  </a:cubicBezTo>
                  <a:cubicBezTo>
                    <a:pt x="638999" y="2404923"/>
                    <a:pt x="645503" y="2405202"/>
                    <a:pt x="651776" y="2406650"/>
                  </a:cubicBezTo>
                  <a:cubicBezTo>
                    <a:pt x="659283" y="2408382"/>
                    <a:pt x="666467" y="2411386"/>
                    <a:pt x="674001" y="2413000"/>
                  </a:cubicBezTo>
                  <a:cubicBezTo>
                    <a:pt x="681318" y="2414568"/>
                    <a:pt x="688888" y="2414707"/>
                    <a:pt x="696226" y="2416175"/>
                  </a:cubicBezTo>
                  <a:cubicBezTo>
                    <a:pt x="704784" y="2417887"/>
                    <a:pt x="713048" y="2420917"/>
                    <a:pt x="721626" y="2422525"/>
                  </a:cubicBezTo>
                  <a:cubicBezTo>
                    <a:pt x="730012" y="2424097"/>
                    <a:pt x="738610" y="2424297"/>
                    <a:pt x="747026" y="2425700"/>
                  </a:cubicBezTo>
                  <a:cubicBezTo>
                    <a:pt x="764993" y="2428694"/>
                    <a:pt x="804207" y="2437938"/>
                    <a:pt x="826401" y="2438400"/>
                  </a:cubicBezTo>
                  <a:lnTo>
                    <a:pt x="1102626" y="2441575"/>
                  </a:lnTo>
                  <a:cubicBezTo>
                    <a:pt x="1184492" y="2453270"/>
                    <a:pt x="1114717" y="2444885"/>
                    <a:pt x="1232801" y="2451100"/>
                  </a:cubicBezTo>
                  <a:cubicBezTo>
                    <a:pt x="1268757" y="2452992"/>
                    <a:pt x="1297114" y="2458989"/>
                    <a:pt x="1334401" y="2463800"/>
                  </a:cubicBezTo>
                  <a:cubicBezTo>
                    <a:pt x="1344950" y="2465161"/>
                    <a:pt x="1355517" y="2466744"/>
                    <a:pt x="1366151" y="2466975"/>
                  </a:cubicBezTo>
                  <a:lnTo>
                    <a:pt x="1626501" y="2470150"/>
                  </a:lnTo>
                  <a:cubicBezTo>
                    <a:pt x="1872872" y="2511212"/>
                    <a:pt x="2126153" y="2474746"/>
                    <a:pt x="2375801" y="2466975"/>
                  </a:cubicBezTo>
                  <a:cubicBezTo>
                    <a:pt x="2509950" y="2462799"/>
                    <a:pt x="2424177" y="2453448"/>
                    <a:pt x="2480576" y="2441575"/>
                  </a:cubicBezTo>
                  <a:cubicBezTo>
                    <a:pt x="2602398" y="2415928"/>
                    <a:pt x="2439965" y="2457010"/>
                    <a:pt x="2563126" y="2422525"/>
                  </a:cubicBezTo>
                  <a:cubicBezTo>
                    <a:pt x="2575732" y="2418995"/>
                    <a:pt x="2588954" y="2417558"/>
                    <a:pt x="2601226" y="2413000"/>
                  </a:cubicBezTo>
                  <a:cubicBezTo>
                    <a:pt x="2626108" y="2403758"/>
                    <a:pt x="2649607" y="2391108"/>
                    <a:pt x="2674251" y="2381250"/>
                  </a:cubicBezTo>
                  <a:cubicBezTo>
                    <a:pt x="2701316" y="2370424"/>
                    <a:pt x="2780499" y="2338993"/>
                    <a:pt x="2788551" y="2333625"/>
                  </a:cubicBezTo>
                  <a:cubicBezTo>
                    <a:pt x="2794901" y="2329392"/>
                    <a:pt x="2801326" y="2325269"/>
                    <a:pt x="2807601" y="2320925"/>
                  </a:cubicBezTo>
                  <a:cubicBezTo>
                    <a:pt x="2815086" y="2315743"/>
                    <a:pt x="2821373" y="2308431"/>
                    <a:pt x="2829826" y="2305050"/>
                  </a:cubicBezTo>
                  <a:cubicBezTo>
                    <a:pt x="2835118" y="2302933"/>
                    <a:pt x="2840847" y="2301687"/>
                    <a:pt x="2845701" y="2298700"/>
                  </a:cubicBezTo>
                  <a:cubicBezTo>
                    <a:pt x="2854714" y="2293153"/>
                    <a:pt x="2862634" y="2286000"/>
                    <a:pt x="2871101" y="2279650"/>
                  </a:cubicBezTo>
                  <a:lnTo>
                    <a:pt x="2883801" y="2270125"/>
                  </a:lnTo>
                  <a:lnTo>
                    <a:pt x="2912376" y="2247900"/>
                  </a:lnTo>
                  <a:cubicBezTo>
                    <a:pt x="2916570" y="2244674"/>
                    <a:pt x="2922141" y="2242778"/>
                    <a:pt x="2925076" y="2238375"/>
                  </a:cubicBezTo>
                  <a:cubicBezTo>
                    <a:pt x="2936407" y="2221378"/>
                    <a:pt x="2928728" y="2231548"/>
                    <a:pt x="2950476" y="2209800"/>
                  </a:cubicBezTo>
                  <a:cubicBezTo>
                    <a:pt x="2961894" y="2198382"/>
                    <a:pt x="2975088" y="2185975"/>
                    <a:pt x="2982226" y="2171700"/>
                  </a:cubicBezTo>
                  <a:cubicBezTo>
                    <a:pt x="2985401" y="2165350"/>
                    <a:pt x="2988351" y="2158883"/>
                    <a:pt x="2991751" y="2152650"/>
                  </a:cubicBezTo>
                  <a:cubicBezTo>
                    <a:pt x="2994706" y="2147232"/>
                    <a:pt x="2998926" y="2142481"/>
                    <a:pt x="3001276" y="2136775"/>
                  </a:cubicBezTo>
                  <a:cubicBezTo>
                    <a:pt x="3006373" y="2124396"/>
                    <a:pt x="3009743" y="2111375"/>
                    <a:pt x="3013976" y="2098675"/>
                  </a:cubicBezTo>
                  <a:cubicBezTo>
                    <a:pt x="3016093" y="2092325"/>
                    <a:pt x="3019226" y="2086227"/>
                    <a:pt x="3020326" y="2079625"/>
                  </a:cubicBezTo>
                  <a:cubicBezTo>
                    <a:pt x="3024974" y="2051740"/>
                    <a:pt x="3030424" y="2023932"/>
                    <a:pt x="3039376" y="1997075"/>
                  </a:cubicBezTo>
                  <a:cubicBezTo>
                    <a:pt x="3035143" y="1953683"/>
                    <a:pt x="3031404" y="1910241"/>
                    <a:pt x="3026676" y="1866900"/>
                  </a:cubicBezTo>
                  <a:cubicBezTo>
                    <a:pt x="3025826" y="1859107"/>
                    <a:pt x="3021003" y="1821984"/>
                    <a:pt x="3017151" y="1806575"/>
                  </a:cubicBezTo>
                  <a:cubicBezTo>
                    <a:pt x="3016339" y="1803328"/>
                    <a:pt x="3015034" y="1800225"/>
                    <a:pt x="3013976" y="1797050"/>
                  </a:cubicBezTo>
                  <a:cubicBezTo>
                    <a:pt x="3004070" y="1727709"/>
                    <a:pt x="3019401" y="1830967"/>
                    <a:pt x="3004451" y="1746250"/>
                  </a:cubicBezTo>
                  <a:cubicBezTo>
                    <a:pt x="3002968" y="1737847"/>
                    <a:pt x="3002759" y="1729253"/>
                    <a:pt x="3001276" y="1720850"/>
                  </a:cubicBezTo>
                  <a:cubicBezTo>
                    <a:pt x="2988975" y="1651142"/>
                    <a:pt x="2999722" y="1730643"/>
                    <a:pt x="2991751" y="1666875"/>
                  </a:cubicBezTo>
                  <a:cubicBezTo>
                    <a:pt x="2992809" y="1603375"/>
                    <a:pt x="2992245" y="1539827"/>
                    <a:pt x="2994926" y="1476375"/>
                  </a:cubicBezTo>
                  <a:cubicBezTo>
                    <a:pt x="2995426" y="1464553"/>
                    <a:pt x="2998615" y="1452980"/>
                    <a:pt x="3001276" y="1441450"/>
                  </a:cubicBezTo>
                  <a:cubicBezTo>
                    <a:pt x="3004970" y="1425441"/>
                    <a:pt x="3009991" y="1409764"/>
                    <a:pt x="3013976" y="1393825"/>
                  </a:cubicBezTo>
                  <a:cubicBezTo>
                    <a:pt x="3015285" y="1388590"/>
                    <a:pt x="3015901" y="1383200"/>
                    <a:pt x="3017151" y="1377950"/>
                  </a:cubicBezTo>
                  <a:cubicBezTo>
                    <a:pt x="3021194" y="1360970"/>
                    <a:pt x="3027383" y="1344429"/>
                    <a:pt x="3029851" y="1327150"/>
                  </a:cubicBezTo>
                  <a:cubicBezTo>
                    <a:pt x="3037761" y="1271780"/>
                    <a:pt x="3027128" y="1340763"/>
                    <a:pt x="3039376" y="1279525"/>
                  </a:cubicBezTo>
                  <a:cubicBezTo>
                    <a:pt x="3040844" y="1272187"/>
                    <a:pt x="3040983" y="1264617"/>
                    <a:pt x="3042551" y="1257300"/>
                  </a:cubicBezTo>
                  <a:cubicBezTo>
                    <a:pt x="3044165" y="1249766"/>
                    <a:pt x="3047314" y="1242615"/>
                    <a:pt x="3048901" y="1235075"/>
                  </a:cubicBezTo>
                  <a:cubicBezTo>
                    <a:pt x="3060730" y="1178888"/>
                    <a:pt x="3049898" y="1213033"/>
                    <a:pt x="3058426" y="1187450"/>
                  </a:cubicBezTo>
                  <a:cubicBezTo>
                    <a:pt x="3060377" y="1171842"/>
                    <a:pt x="3061724" y="1158259"/>
                    <a:pt x="3064776" y="1143000"/>
                  </a:cubicBezTo>
                  <a:cubicBezTo>
                    <a:pt x="3065632" y="1138721"/>
                    <a:pt x="3067004" y="1134560"/>
                    <a:pt x="3067951" y="1130300"/>
                  </a:cubicBezTo>
                  <a:cubicBezTo>
                    <a:pt x="3069122" y="1125032"/>
                    <a:pt x="3069913" y="1119683"/>
                    <a:pt x="3071126" y="1114425"/>
                  </a:cubicBezTo>
                  <a:cubicBezTo>
                    <a:pt x="3073088" y="1105921"/>
                    <a:pt x="3075647" y="1097559"/>
                    <a:pt x="3077476" y="1089025"/>
                  </a:cubicBezTo>
                  <a:cubicBezTo>
                    <a:pt x="3078825" y="1082730"/>
                    <a:pt x="3079302" y="1076270"/>
                    <a:pt x="3080651" y="1069975"/>
                  </a:cubicBezTo>
                  <a:cubicBezTo>
                    <a:pt x="3082480" y="1061441"/>
                    <a:pt x="3085172" y="1053109"/>
                    <a:pt x="3087001" y="1044575"/>
                  </a:cubicBezTo>
                  <a:cubicBezTo>
                    <a:pt x="3090834" y="1026688"/>
                    <a:pt x="3091888" y="1008887"/>
                    <a:pt x="3093351" y="990600"/>
                  </a:cubicBezTo>
                  <a:cubicBezTo>
                    <a:pt x="3094536" y="975793"/>
                    <a:pt x="3095468" y="960967"/>
                    <a:pt x="3096526" y="946150"/>
                  </a:cubicBezTo>
                  <a:cubicBezTo>
                    <a:pt x="3097584" y="881592"/>
                    <a:pt x="3097925" y="817018"/>
                    <a:pt x="3099701" y="752475"/>
                  </a:cubicBezTo>
                  <a:cubicBezTo>
                    <a:pt x="3101100" y="701650"/>
                    <a:pt x="3105257" y="650913"/>
                    <a:pt x="3106051" y="600075"/>
                  </a:cubicBezTo>
                  <a:cubicBezTo>
                    <a:pt x="3106882" y="546919"/>
                    <a:pt x="3104651" y="562466"/>
                    <a:pt x="3096526" y="523875"/>
                  </a:cubicBezTo>
                  <a:cubicBezTo>
                    <a:pt x="3088086" y="483785"/>
                    <a:pt x="3093219" y="493526"/>
                    <a:pt x="3080651" y="454025"/>
                  </a:cubicBezTo>
                  <a:cubicBezTo>
                    <a:pt x="3076895" y="442221"/>
                    <a:pt x="3073720" y="430062"/>
                    <a:pt x="3067951" y="419100"/>
                  </a:cubicBezTo>
                  <a:cubicBezTo>
                    <a:pt x="3063022" y="409735"/>
                    <a:pt x="3055004" y="402346"/>
                    <a:pt x="3048901" y="393700"/>
                  </a:cubicBezTo>
                  <a:cubicBezTo>
                    <a:pt x="3042299" y="384348"/>
                    <a:pt x="3036655" y="374331"/>
                    <a:pt x="3029851" y="365125"/>
                  </a:cubicBezTo>
                  <a:cubicBezTo>
                    <a:pt x="3018651" y="349972"/>
                    <a:pt x="3003353" y="337529"/>
                    <a:pt x="2994926" y="320675"/>
                  </a:cubicBezTo>
                  <a:cubicBezTo>
                    <a:pt x="2981357" y="293537"/>
                    <a:pt x="2987894" y="308272"/>
                    <a:pt x="2975876" y="276225"/>
                  </a:cubicBezTo>
                  <a:cubicBezTo>
                    <a:pt x="2980673" y="189872"/>
                    <a:pt x="2969974" y="245940"/>
                    <a:pt x="2991751" y="193675"/>
                  </a:cubicBezTo>
                  <a:cubicBezTo>
                    <a:pt x="2996837" y="181468"/>
                    <a:pt x="2992703" y="182247"/>
                    <a:pt x="2998101" y="171450"/>
                  </a:cubicBezTo>
                  <a:cubicBezTo>
                    <a:pt x="3005554" y="156543"/>
                    <a:pt x="3010879" y="159704"/>
                    <a:pt x="3023501" y="142875"/>
                  </a:cubicBezTo>
                  <a:cubicBezTo>
                    <a:pt x="3025658" y="139999"/>
                    <a:pt x="3037055" y="125293"/>
                    <a:pt x="3039376" y="120650"/>
                  </a:cubicBezTo>
                  <a:cubicBezTo>
                    <a:pt x="3040873" y="117657"/>
                    <a:pt x="3041233" y="114201"/>
                    <a:pt x="3042551" y="111125"/>
                  </a:cubicBezTo>
                  <a:cubicBezTo>
                    <a:pt x="3052513" y="87881"/>
                    <a:pt x="3046222" y="109140"/>
                    <a:pt x="3052076" y="85725"/>
                  </a:cubicBezTo>
                  <a:cubicBezTo>
                    <a:pt x="3051396" y="79604"/>
                    <a:pt x="3050602" y="49326"/>
                    <a:pt x="3042551" y="41275"/>
                  </a:cubicBezTo>
                  <a:cubicBezTo>
                    <a:pt x="3038521" y="37245"/>
                    <a:pt x="3031968" y="37042"/>
                    <a:pt x="3026676" y="34925"/>
                  </a:cubicBezTo>
                  <a:cubicBezTo>
                    <a:pt x="3010801" y="35983"/>
                    <a:pt x="2994675" y="35095"/>
                    <a:pt x="2979051" y="38100"/>
                  </a:cubicBezTo>
                  <a:cubicBezTo>
                    <a:pt x="2957525" y="42240"/>
                    <a:pt x="2945184" y="49742"/>
                    <a:pt x="2928251" y="60325"/>
                  </a:cubicBezTo>
                  <a:cubicBezTo>
                    <a:pt x="2925015" y="62347"/>
                    <a:pt x="2921424" y="63977"/>
                    <a:pt x="2918726" y="66675"/>
                  </a:cubicBezTo>
                  <a:cubicBezTo>
                    <a:pt x="2913934" y="71467"/>
                    <a:pt x="2910259" y="77258"/>
                    <a:pt x="2906026" y="82550"/>
                  </a:cubicBezTo>
                  <a:cubicBezTo>
                    <a:pt x="2902192" y="97887"/>
                    <a:pt x="2899676" y="105541"/>
                    <a:pt x="2899676" y="123825"/>
                  </a:cubicBezTo>
                  <a:cubicBezTo>
                    <a:pt x="2899676" y="244302"/>
                    <a:pt x="2890337" y="210108"/>
                    <a:pt x="2909201" y="266700"/>
                  </a:cubicBezTo>
                  <a:cubicBezTo>
                    <a:pt x="2911318" y="304800"/>
                    <a:pt x="2912624" y="342954"/>
                    <a:pt x="2915551" y="381000"/>
                  </a:cubicBezTo>
                  <a:cubicBezTo>
                    <a:pt x="2915808" y="384337"/>
                    <a:pt x="2918070" y="387243"/>
                    <a:pt x="2918726" y="390525"/>
                  </a:cubicBezTo>
                  <a:cubicBezTo>
                    <a:pt x="2926969" y="431741"/>
                    <a:pt x="2915848" y="394591"/>
                    <a:pt x="2928251" y="431800"/>
                  </a:cubicBezTo>
                  <a:cubicBezTo>
                    <a:pt x="2929309" y="498475"/>
                    <a:pt x="2929466" y="565170"/>
                    <a:pt x="2931426" y="631825"/>
                  </a:cubicBezTo>
                  <a:cubicBezTo>
                    <a:pt x="2931585" y="637219"/>
                    <a:pt x="2933388" y="642442"/>
                    <a:pt x="2934601" y="647700"/>
                  </a:cubicBezTo>
                  <a:cubicBezTo>
                    <a:pt x="2939972" y="670976"/>
                    <a:pt x="2938878" y="666880"/>
                    <a:pt x="2944126" y="682625"/>
                  </a:cubicBezTo>
                  <a:cubicBezTo>
                    <a:pt x="2945184" y="691092"/>
                    <a:pt x="2945775" y="699630"/>
                    <a:pt x="2947301" y="708025"/>
                  </a:cubicBezTo>
                  <a:cubicBezTo>
                    <a:pt x="2947900" y="711318"/>
                    <a:pt x="2949557" y="714332"/>
                    <a:pt x="2950476" y="717550"/>
                  </a:cubicBezTo>
                  <a:cubicBezTo>
                    <a:pt x="2951675" y="721746"/>
                    <a:pt x="2952704" y="725990"/>
                    <a:pt x="2953651" y="730250"/>
                  </a:cubicBezTo>
                  <a:cubicBezTo>
                    <a:pt x="2963424" y="774229"/>
                    <a:pt x="2947615" y="709279"/>
                    <a:pt x="2963176" y="771525"/>
                  </a:cubicBezTo>
                  <a:cubicBezTo>
                    <a:pt x="2968842" y="828183"/>
                    <a:pt x="2969489" y="820702"/>
                    <a:pt x="2963176" y="904875"/>
                  </a:cubicBezTo>
                  <a:cubicBezTo>
                    <a:pt x="2962523" y="913578"/>
                    <a:pt x="2958538" y="921717"/>
                    <a:pt x="2956826" y="930275"/>
                  </a:cubicBezTo>
                  <a:cubicBezTo>
                    <a:pt x="2955358" y="937613"/>
                    <a:pt x="2955119" y="945162"/>
                    <a:pt x="2953651" y="952500"/>
                  </a:cubicBezTo>
                  <a:cubicBezTo>
                    <a:pt x="2952995" y="955782"/>
                    <a:pt x="2951202" y="958758"/>
                    <a:pt x="2950476" y="962025"/>
                  </a:cubicBezTo>
                  <a:cubicBezTo>
                    <a:pt x="2943026" y="995552"/>
                    <a:pt x="2951273" y="969158"/>
                    <a:pt x="2944126" y="990600"/>
                  </a:cubicBezTo>
                  <a:cubicBezTo>
                    <a:pt x="2944991" y="1018292"/>
                    <a:pt x="2942208" y="1074042"/>
                    <a:pt x="2950476" y="1111250"/>
                  </a:cubicBezTo>
                  <a:cubicBezTo>
                    <a:pt x="2951202" y="1114517"/>
                    <a:pt x="2952593" y="1117600"/>
                    <a:pt x="2953651" y="1120775"/>
                  </a:cubicBezTo>
                  <a:cubicBezTo>
                    <a:pt x="2954709" y="1128183"/>
                    <a:pt x="2955011" y="1135740"/>
                    <a:pt x="2956826" y="1143000"/>
                  </a:cubicBezTo>
                  <a:cubicBezTo>
                    <a:pt x="2958208" y="1148529"/>
                    <a:pt x="2961676" y="1153377"/>
                    <a:pt x="2963176" y="1158875"/>
                  </a:cubicBezTo>
                  <a:cubicBezTo>
                    <a:pt x="2964870" y="1165086"/>
                    <a:pt x="2965293" y="1171575"/>
                    <a:pt x="2966351" y="1177925"/>
                  </a:cubicBezTo>
                  <a:cubicBezTo>
                    <a:pt x="2965293" y="1231900"/>
                    <a:pt x="2965591" y="1285919"/>
                    <a:pt x="2963176" y="1339850"/>
                  </a:cubicBezTo>
                  <a:cubicBezTo>
                    <a:pt x="2962413" y="1356898"/>
                    <a:pt x="2958371" y="1373655"/>
                    <a:pt x="2956826" y="1390650"/>
                  </a:cubicBezTo>
                  <a:cubicBezTo>
                    <a:pt x="2950297" y="1462473"/>
                    <a:pt x="2959843" y="1422954"/>
                    <a:pt x="2947301" y="1466850"/>
                  </a:cubicBezTo>
                  <a:cubicBezTo>
                    <a:pt x="2946243" y="1478492"/>
                    <a:pt x="2946313" y="1490292"/>
                    <a:pt x="2944126" y="1501775"/>
                  </a:cubicBezTo>
                  <a:cubicBezTo>
                    <a:pt x="2942059" y="1512629"/>
                    <a:pt x="2937281" y="1522806"/>
                    <a:pt x="2934601" y="1533525"/>
                  </a:cubicBezTo>
                  <a:cubicBezTo>
                    <a:pt x="2931983" y="1543996"/>
                    <a:pt x="2930216" y="1554663"/>
                    <a:pt x="2928251" y="1565275"/>
                  </a:cubicBezTo>
                  <a:cubicBezTo>
                    <a:pt x="2917021" y="1625915"/>
                    <a:pt x="2924709" y="1601301"/>
                    <a:pt x="2915551" y="1628775"/>
                  </a:cubicBezTo>
                  <a:cubicBezTo>
                    <a:pt x="2913434" y="1644650"/>
                    <a:pt x="2913487" y="1660969"/>
                    <a:pt x="2909201" y="1676400"/>
                  </a:cubicBezTo>
                  <a:cubicBezTo>
                    <a:pt x="2907999" y="1680726"/>
                    <a:pt x="2904148" y="1685518"/>
                    <a:pt x="2899676" y="1685925"/>
                  </a:cubicBezTo>
                  <a:cubicBezTo>
                    <a:pt x="2879623" y="1687748"/>
                    <a:pt x="2859459" y="1683808"/>
                    <a:pt x="2839351" y="1682750"/>
                  </a:cubicBezTo>
                  <a:cubicBezTo>
                    <a:pt x="2830884" y="1681692"/>
                    <a:pt x="2822354" y="1681058"/>
                    <a:pt x="2813951" y="1679575"/>
                  </a:cubicBezTo>
                  <a:cubicBezTo>
                    <a:pt x="2804342" y="1677879"/>
                    <a:pt x="2794868" y="1675485"/>
                    <a:pt x="2785376" y="1673225"/>
                  </a:cubicBezTo>
                  <a:cubicBezTo>
                    <a:pt x="2738550" y="1662076"/>
                    <a:pt x="2752537" y="1664809"/>
                    <a:pt x="2702826" y="1651000"/>
                  </a:cubicBezTo>
                  <a:cubicBezTo>
                    <a:pt x="2680685" y="1644850"/>
                    <a:pt x="2693578" y="1650448"/>
                    <a:pt x="2661551" y="1638300"/>
                  </a:cubicBezTo>
                  <a:cubicBezTo>
                    <a:pt x="2640236" y="1630215"/>
                    <a:pt x="2619270" y="1621236"/>
                    <a:pt x="2598051" y="1612900"/>
                  </a:cubicBezTo>
                  <a:cubicBezTo>
                    <a:pt x="2589635" y="1609594"/>
                    <a:pt x="2581118" y="1606550"/>
                    <a:pt x="2572651" y="1603375"/>
                  </a:cubicBezTo>
                  <a:cubicBezTo>
                    <a:pt x="2564184" y="1600200"/>
                    <a:pt x="2555535" y="1597474"/>
                    <a:pt x="2547251" y="1593850"/>
                  </a:cubicBezTo>
                  <a:lnTo>
                    <a:pt x="2496451" y="1571625"/>
                  </a:lnTo>
                  <a:cubicBezTo>
                    <a:pt x="2492135" y="1569683"/>
                    <a:pt x="2488183" y="1566937"/>
                    <a:pt x="2483751" y="1565275"/>
                  </a:cubicBezTo>
                  <a:cubicBezTo>
                    <a:pt x="2479665" y="1563743"/>
                    <a:pt x="2475191" y="1563480"/>
                    <a:pt x="2471051" y="1562100"/>
                  </a:cubicBezTo>
                  <a:cubicBezTo>
                    <a:pt x="2462473" y="1559241"/>
                    <a:pt x="2453985" y="1556084"/>
                    <a:pt x="2445651" y="1552575"/>
                  </a:cubicBezTo>
                  <a:cubicBezTo>
                    <a:pt x="2433865" y="1547613"/>
                    <a:pt x="2422725" y="1541121"/>
                    <a:pt x="2410726" y="1536700"/>
                  </a:cubicBezTo>
                  <a:cubicBezTo>
                    <a:pt x="2402537" y="1533683"/>
                    <a:pt x="2393746" y="1532646"/>
                    <a:pt x="2385326" y="1530350"/>
                  </a:cubicBezTo>
                  <a:cubicBezTo>
                    <a:pt x="2349099" y="1520470"/>
                    <a:pt x="2433811" y="1538250"/>
                    <a:pt x="2340876" y="1520825"/>
                  </a:cubicBezTo>
                  <a:cubicBezTo>
                    <a:pt x="2335572" y="1519830"/>
                    <a:pt x="2330259" y="1518863"/>
                    <a:pt x="2325001" y="1517650"/>
                  </a:cubicBezTo>
                  <a:cubicBezTo>
                    <a:pt x="2316497" y="1515688"/>
                    <a:pt x="2308179" y="1512908"/>
                    <a:pt x="2299601" y="1511300"/>
                  </a:cubicBezTo>
                  <a:cubicBezTo>
                    <a:pt x="2291215" y="1509728"/>
                    <a:pt x="2282554" y="1509865"/>
                    <a:pt x="2274201" y="1508125"/>
                  </a:cubicBezTo>
                  <a:cubicBezTo>
                    <a:pt x="2257113" y="1504565"/>
                    <a:pt x="2240618" y="1498294"/>
                    <a:pt x="2223401" y="1495425"/>
                  </a:cubicBezTo>
                  <a:cubicBezTo>
                    <a:pt x="2188830" y="1489663"/>
                    <a:pt x="2198328" y="1491935"/>
                    <a:pt x="2147201" y="1476375"/>
                  </a:cubicBezTo>
                  <a:cubicBezTo>
                    <a:pt x="2141749" y="1474716"/>
                    <a:pt x="2136794" y="1471633"/>
                    <a:pt x="2131326" y="1470025"/>
                  </a:cubicBezTo>
                  <a:cubicBezTo>
                    <a:pt x="2118767" y="1466331"/>
                    <a:pt x="2105539" y="1464946"/>
                    <a:pt x="2093226" y="1460500"/>
                  </a:cubicBezTo>
                  <a:cubicBezTo>
                    <a:pt x="2067345" y="1451154"/>
                    <a:pt x="2042527" y="1439088"/>
                    <a:pt x="2017026" y="1428750"/>
                  </a:cubicBezTo>
                  <a:cubicBezTo>
                    <a:pt x="2003365" y="1423212"/>
                    <a:pt x="1989269" y="1418753"/>
                    <a:pt x="1975751" y="1412875"/>
                  </a:cubicBezTo>
                  <a:cubicBezTo>
                    <a:pt x="1927068" y="1391708"/>
                    <a:pt x="1879407" y="1368015"/>
                    <a:pt x="1829701" y="1349375"/>
                  </a:cubicBezTo>
                  <a:cubicBezTo>
                    <a:pt x="1791063" y="1334886"/>
                    <a:pt x="1783860" y="1333376"/>
                    <a:pt x="1737626" y="1304925"/>
                  </a:cubicBezTo>
                  <a:cubicBezTo>
                    <a:pt x="1723868" y="1296458"/>
                    <a:pt x="1709275" y="1289218"/>
                    <a:pt x="1696351" y="1279525"/>
                  </a:cubicBezTo>
                  <a:cubicBezTo>
                    <a:pt x="1655838" y="1249140"/>
                    <a:pt x="1568942" y="1175003"/>
                    <a:pt x="1531251" y="1139825"/>
                  </a:cubicBezTo>
                  <a:cubicBezTo>
                    <a:pt x="1525208" y="1134185"/>
                    <a:pt x="1521052" y="1126784"/>
                    <a:pt x="1515376" y="1120775"/>
                  </a:cubicBezTo>
                  <a:cubicBezTo>
                    <a:pt x="1485417" y="1089053"/>
                    <a:pt x="1467920" y="1077197"/>
                    <a:pt x="1442351" y="1041400"/>
                  </a:cubicBezTo>
                  <a:cubicBezTo>
                    <a:pt x="1350504" y="912814"/>
                    <a:pt x="1410541" y="991525"/>
                    <a:pt x="1356626" y="904875"/>
                  </a:cubicBezTo>
                  <a:cubicBezTo>
                    <a:pt x="1236265" y="711438"/>
                    <a:pt x="1340678" y="888539"/>
                    <a:pt x="1255026" y="739775"/>
                  </a:cubicBezTo>
                  <a:cubicBezTo>
                    <a:pt x="1247690" y="727033"/>
                    <a:pt x="1239376" y="714826"/>
                    <a:pt x="1232801" y="701675"/>
                  </a:cubicBezTo>
                  <a:cubicBezTo>
                    <a:pt x="1223276" y="682625"/>
                    <a:pt x="1213233" y="663825"/>
                    <a:pt x="1204226" y="644525"/>
                  </a:cubicBezTo>
                  <a:cubicBezTo>
                    <a:pt x="1198408" y="632057"/>
                    <a:pt x="1195033" y="618452"/>
                    <a:pt x="1188351" y="606425"/>
                  </a:cubicBezTo>
                  <a:cubicBezTo>
                    <a:pt x="1136930" y="513867"/>
                    <a:pt x="1174232" y="604821"/>
                    <a:pt x="1131201" y="508000"/>
                  </a:cubicBezTo>
                  <a:cubicBezTo>
                    <a:pt x="1126968" y="498475"/>
                    <a:pt x="1122372" y="489103"/>
                    <a:pt x="1118501" y="479425"/>
                  </a:cubicBezTo>
                  <a:cubicBezTo>
                    <a:pt x="1111784" y="462634"/>
                    <a:pt x="1108424" y="444327"/>
                    <a:pt x="1099451" y="428625"/>
                  </a:cubicBezTo>
                  <a:cubicBezTo>
                    <a:pt x="1095218" y="421217"/>
                    <a:pt x="1090000" y="414290"/>
                    <a:pt x="1086751" y="406400"/>
                  </a:cubicBezTo>
                  <a:cubicBezTo>
                    <a:pt x="1078156" y="385526"/>
                    <a:pt x="1079043" y="379424"/>
                    <a:pt x="1074051" y="361950"/>
                  </a:cubicBezTo>
                  <a:cubicBezTo>
                    <a:pt x="1071759" y="353928"/>
                    <a:pt x="1061939" y="328319"/>
                    <a:pt x="1061351" y="327025"/>
                  </a:cubicBezTo>
                  <a:cubicBezTo>
                    <a:pt x="1059772" y="323551"/>
                    <a:pt x="1056708" y="320913"/>
                    <a:pt x="1055001" y="317500"/>
                  </a:cubicBezTo>
                  <a:cubicBezTo>
                    <a:pt x="1050340" y="308177"/>
                    <a:pt x="1046407" y="298506"/>
                    <a:pt x="1042301" y="288925"/>
                  </a:cubicBezTo>
                  <a:cubicBezTo>
                    <a:pt x="1040056" y="283687"/>
                    <a:pt x="1038653" y="278068"/>
                    <a:pt x="1035951" y="273050"/>
                  </a:cubicBezTo>
                  <a:cubicBezTo>
                    <a:pt x="1005592" y="216669"/>
                    <a:pt x="1032257" y="269679"/>
                    <a:pt x="1010551" y="234950"/>
                  </a:cubicBezTo>
                  <a:cubicBezTo>
                    <a:pt x="1008043" y="230936"/>
                    <a:pt x="1006709" y="226264"/>
                    <a:pt x="1004201" y="222250"/>
                  </a:cubicBezTo>
                  <a:cubicBezTo>
                    <a:pt x="980338" y="184069"/>
                    <a:pt x="1009801" y="238046"/>
                    <a:pt x="985151" y="193675"/>
                  </a:cubicBezTo>
                  <a:cubicBezTo>
                    <a:pt x="982852" y="189538"/>
                    <a:pt x="980723" y="185300"/>
                    <a:pt x="978801" y="180975"/>
                  </a:cubicBezTo>
                  <a:cubicBezTo>
                    <a:pt x="976486" y="175767"/>
                    <a:pt x="975472" y="169933"/>
                    <a:pt x="972451" y="165100"/>
                  </a:cubicBezTo>
                  <a:cubicBezTo>
                    <a:pt x="970071" y="161292"/>
                    <a:pt x="965620" y="159167"/>
                    <a:pt x="962926" y="155575"/>
                  </a:cubicBezTo>
                  <a:cubicBezTo>
                    <a:pt x="959223" y="150638"/>
                    <a:pt x="956672" y="144933"/>
                    <a:pt x="953401" y="139700"/>
                  </a:cubicBezTo>
                  <a:cubicBezTo>
                    <a:pt x="951379" y="136464"/>
                    <a:pt x="949073" y="133411"/>
                    <a:pt x="947051" y="130175"/>
                  </a:cubicBezTo>
                  <a:cubicBezTo>
                    <a:pt x="943780" y="124942"/>
                    <a:pt x="941434" y="119076"/>
                    <a:pt x="937526" y="114300"/>
                  </a:cubicBezTo>
                  <a:cubicBezTo>
                    <a:pt x="931839" y="107350"/>
                    <a:pt x="925426" y="100937"/>
                    <a:pt x="918476" y="95250"/>
                  </a:cubicBezTo>
                  <a:cubicBezTo>
                    <a:pt x="913700" y="91342"/>
                    <a:pt x="907736" y="89148"/>
                    <a:pt x="902601" y="85725"/>
                  </a:cubicBezTo>
                  <a:cubicBezTo>
                    <a:pt x="898198" y="82790"/>
                    <a:pt x="894706" y="78418"/>
                    <a:pt x="889901" y="76200"/>
                  </a:cubicBezTo>
                  <a:cubicBezTo>
                    <a:pt x="880785" y="71993"/>
                    <a:pt x="870851" y="69850"/>
                    <a:pt x="861326" y="66675"/>
                  </a:cubicBezTo>
                  <a:cubicBezTo>
                    <a:pt x="850807" y="63169"/>
                    <a:pt x="840480" y="59573"/>
                    <a:pt x="829576" y="57150"/>
                  </a:cubicBezTo>
                  <a:cubicBezTo>
                    <a:pt x="818025" y="54583"/>
                    <a:pt x="806221" y="53279"/>
                    <a:pt x="794651" y="50800"/>
                  </a:cubicBezTo>
                  <a:cubicBezTo>
                    <a:pt x="791379" y="50099"/>
                    <a:pt x="788419" y="48224"/>
                    <a:pt x="785126" y="47625"/>
                  </a:cubicBezTo>
                  <a:cubicBezTo>
                    <a:pt x="776731" y="46099"/>
                    <a:pt x="768093" y="46123"/>
                    <a:pt x="759726" y="44450"/>
                  </a:cubicBezTo>
                  <a:cubicBezTo>
                    <a:pt x="685667" y="29638"/>
                    <a:pt x="754155" y="38539"/>
                    <a:pt x="693051" y="31750"/>
                  </a:cubicBezTo>
                  <a:cubicBezTo>
                    <a:pt x="684584" y="29633"/>
                    <a:pt x="676191" y="27198"/>
                    <a:pt x="667651" y="25400"/>
                  </a:cubicBezTo>
                  <a:cubicBezTo>
                    <a:pt x="638872" y="19341"/>
                    <a:pt x="633982" y="19207"/>
                    <a:pt x="607326" y="15875"/>
                  </a:cubicBezTo>
                  <a:cubicBezTo>
                    <a:pt x="599918" y="13758"/>
                    <a:pt x="592608" y="11257"/>
                    <a:pt x="585101" y="9525"/>
                  </a:cubicBezTo>
                  <a:cubicBezTo>
                    <a:pt x="572791" y="6684"/>
                    <a:pt x="552351" y="4846"/>
                    <a:pt x="540651" y="3175"/>
                  </a:cubicBezTo>
                  <a:cubicBezTo>
                    <a:pt x="534278" y="2265"/>
                    <a:pt x="527951" y="1058"/>
                    <a:pt x="521601" y="0"/>
                  </a:cubicBezTo>
                  <a:cubicBezTo>
                    <a:pt x="403370" y="4379"/>
                    <a:pt x="393839" y="1664"/>
                    <a:pt x="315226" y="9525"/>
                  </a:cubicBezTo>
                  <a:cubicBezTo>
                    <a:pt x="305690" y="10479"/>
                    <a:pt x="296138" y="11345"/>
                    <a:pt x="286651" y="12700"/>
                  </a:cubicBezTo>
                  <a:cubicBezTo>
                    <a:pt x="259345" y="16601"/>
                    <a:pt x="280949" y="14125"/>
                    <a:pt x="261251" y="19050"/>
                  </a:cubicBezTo>
                  <a:cubicBezTo>
                    <a:pt x="251785" y="21417"/>
                    <a:pt x="242266" y="23602"/>
                    <a:pt x="232676" y="25400"/>
                  </a:cubicBezTo>
                  <a:cubicBezTo>
                    <a:pt x="225321" y="26779"/>
                    <a:pt x="217802" y="27175"/>
                    <a:pt x="210451" y="28575"/>
                  </a:cubicBezTo>
                  <a:cubicBezTo>
                    <a:pt x="108962" y="47906"/>
                    <a:pt x="202506" y="32016"/>
                    <a:pt x="146951" y="41275"/>
                  </a:cubicBezTo>
                  <a:cubicBezTo>
                    <a:pt x="138484" y="45508"/>
                    <a:pt x="130252" y="50246"/>
                    <a:pt x="121551" y="53975"/>
                  </a:cubicBezTo>
                  <a:cubicBezTo>
                    <a:pt x="105843" y="60707"/>
                    <a:pt x="95047" y="64819"/>
                    <a:pt x="80276" y="73025"/>
                  </a:cubicBezTo>
                  <a:cubicBezTo>
                    <a:pt x="68186" y="79742"/>
                    <a:pt x="71255" y="80647"/>
                    <a:pt x="58051" y="88900"/>
                  </a:cubicBezTo>
                  <a:cubicBezTo>
                    <a:pt x="52820" y="92169"/>
                    <a:pt x="40515" y="96484"/>
                    <a:pt x="35826" y="101600"/>
                  </a:cubicBezTo>
                  <a:cubicBezTo>
                    <a:pt x="9072" y="130786"/>
                    <a:pt x="21413" y="127393"/>
                    <a:pt x="901" y="139700"/>
                  </a:cubicBezTo>
                  <a:cubicBezTo>
                    <a:pt x="-1128" y="140918"/>
                    <a:pt x="901" y="121179"/>
                    <a:pt x="901" y="11747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572116" y="3753176"/>
            <a:ext cx="2203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 Bloch sphere:</a:t>
            </a:r>
          </a:p>
          <a:p>
            <a:r>
              <a:rPr lang="en-US" sz="1400" dirty="0"/>
              <a:t>Detuning = smaller orbits, </a:t>
            </a:r>
            <a:r>
              <a:rPr lang="en-US" sz="1400" b="1" dirty="0"/>
              <a:t>acquires phase based on area enclosed by trajectory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835565" y="706133"/>
            <a:ext cx="5918620" cy="2532507"/>
            <a:chOff x="1991833" y="1539729"/>
            <a:chExt cx="5918620" cy="2532507"/>
          </a:xfrm>
        </p:grpSpPr>
        <p:sp>
          <p:nvSpPr>
            <p:cNvPr id="77" name="Rectangular Callout 76"/>
            <p:cNvSpPr/>
            <p:nvPr/>
          </p:nvSpPr>
          <p:spPr>
            <a:xfrm>
              <a:off x="1991833" y="1539729"/>
              <a:ext cx="5918620" cy="2532507"/>
            </a:xfrm>
            <a:prstGeom prst="wedgeRectCallout">
              <a:avLst>
                <a:gd name="adj1" fmla="val -62955"/>
                <a:gd name="adj2" fmla="val 105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021579" y="2085551"/>
              <a:ext cx="5827316" cy="1977684"/>
              <a:chOff x="2024434" y="2393227"/>
              <a:chExt cx="5827316" cy="1977684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84972" y="2393227"/>
                <a:ext cx="3666778" cy="1977684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24434" y="2485384"/>
                <a:ext cx="1993318" cy="1762956"/>
              </a:xfrm>
              <a:prstGeom prst="rect">
                <a:avLst/>
              </a:prstGeom>
            </p:spPr>
          </p:pic>
        </p:grpSp>
      </p:grpSp>
      <p:sp>
        <p:nvSpPr>
          <p:cNvPr id="81" name="TextBox 80"/>
          <p:cNvSpPr txBox="1"/>
          <p:nvPr/>
        </p:nvSpPr>
        <p:spPr>
          <a:xfrm>
            <a:off x="9128109" y="1915970"/>
            <a:ext cx="2113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Rabi-oscillations between addressed states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380396" y="1280391"/>
            <a:ext cx="2113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lgerian" panose="04020705040A02060702" pitchFamily="82" charset="0"/>
              </a:rPr>
              <a:t>Amplitude depends on detuning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543898" y="1589069"/>
            <a:ext cx="3092976" cy="5008980"/>
            <a:chOff x="3743923" y="1595419"/>
            <a:chExt cx="3092976" cy="5008980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3"/>
            <a:srcRect l="50828" t="22877"/>
            <a:stretch/>
          </p:blipFill>
          <p:spPr>
            <a:xfrm>
              <a:off x="3766879" y="1595419"/>
              <a:ext cx="3043451" cy="5008980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3750028" y="1618103"/>
              <a:ext cx="3086871" cy="2506605"/>
            </a:xfrm>
            <a:prstGeom prst="rect">
              <a:avLst/>
            </a:prstGeom>
            <a:noFill/>
            <a:ln w="95250">
              <a:solidFill>
                <a:schemeClr val="accent4"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743923" y="4243252"/>
              <a:ext cx="3086871" cy="2137296"/>
            </a:xfrm>
            <a:prstGeom prst="rect">
              <a:avLst/>
            </a:prstGeom>
            <a:noFill/>
            <a:ln w="95250">
              <a:solidFill>
                <a:srgbClr val="00B1FF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50202" y="1595419"/>
            <a:ext cx="3228147" cy="5008980"/>
            <a:chOff x="619937" y="1595419"/>
            <a:chExt cx="3228147" cy="5008980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3"/>
            <a:srcRect t="22877" r="49070"/>
            <a:stretch/>
          </p:blipFill>
          <p:spPr>
            <a:xfrm>
              <a:off x="652609" y="1595419"/>
              <a:ext cx="3152284" cy="5008980"/>
            </a:xfrm>
            <a:prstGeom prst="rect">
              <a:avLst/>
            </a:prstGeom>
          </p:spPr>
        </p:pic>
        <p:sp>
          <p:nvSpPr>
            <p:cNvPr id="101" name="Rectangle 100"/>
            <p:cNvSpPr/>
            <p:nvPr/>
          </p:nvSpPr>
          <p:spPr>
            <a:xfrm>
              <a:off x="626042" y="1612773"/>
              <a:ext cx="3222042" cy="2213963"/>
            </a:xfrm>
            <a:prstGeom prst="rect">
              <a:avLst/>
            </a:prstGeom>
            <a:noFill/>
            <a:ln w="95250">
              <a:solidFill>
                <a:schemeClr val="accent4"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19937" y="4068254"/>
              <a:ext cx="3222042" cy="2306964"/>
            </a:xfrm>
            <a:prstGeom prst="rect">
              <a:avLst/>
            </a:prstGeom>
            <a:noFill/>
            <a:ln w="95250">
              <a:solidFill>
                <a:srgbClr val="00B1FF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3824611" y="799204"/>
            <a:ext cx="59700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Recall baby’s first 2 level atom from preschool quantum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72360" y="6205863"/>
                <a:ext cx="2920164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95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rPr>
                  <a:t>Two full revolutions for </a:t>
                </a:r>
                <a14:m>
                  <m:oMath xmlns:m="http://schemas.openxmlformats.org/officeDocument/2006/math">
                    <m:r>
                      <a:rPr lang="en-US" b="1" i="1" cap="none" spc="0" dirty="0" smtClean="0">
                        <a:ln w="95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 cap="none" spc="0" dirty="0" smtClean="0">
                            <a:ln w="95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cap="none" spc="0" dirty="0" smtClean="0">
                            <a:ln w="95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𝟏𝟏</m:t>
                        </m:r>
                      </m:e>
                    </m:d>
                  </m:oMath>
                </a14:m>
                <a:endParaRPr lang="en-US" b="1" cap="none" spc="0" dirty="0">
                  <a:ln w="95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60" y="6205863"/>
                <a:ext cx="292016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/>
              <p:cNvSpPr/>
              <p:nvPr/>
            </p:nvSpPr>
            <p:spPr>
              <a:xfrm>
                <a:off x="244886" y="3598616"/>
                <a:ext cx="2920164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b="1" cap="none" spc="0" dirty="0">
                    <a:ln w="95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rPr>
                  <a:t>Two partial revolutions for </a:t>
                </a:r>
                <a14:m>
                  <m:oMath xmlns:m="http://schemas.openxmlformats.org/officeDocument/2006/math">
                    <m:r>
                      <a:rPr lang="en-US" b="1" i="1" cap="none" spc="0" dirty="0" smtClean="0">
                        <a:ln w="95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 cap="none" spc="0" dirty="0" smtClean="0">
                            <a:ln w="95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cap="none" spc="0" dirty="0" smtClean="0">
                            <a:ln w="95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𝟎𝟏</m:t>
                        </m:r>
                      </m:e>
                    </m:d>
                  </m:oMath>
                </a14:m>
                <a:r>
                  <a:rPr lang="en-US" b="1" cap="none" spc="0" dirty="0">
                    <a:ln w="95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ln w="95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 dirty="0">
                            <a:ln w="95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n w="95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</m:d>
                  </m:oMath>
                </a14:m>
                <a:endParaRPr lang="en-US" b="1" cap="none" spc="0" dirty="0">
                  <a:ln w="95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8" name="Rectangle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86" y="3598616"/>
                <a:ext cx="2920164" cy="64633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/>
          <p:cNvSpPr/>
          <p:nvPr/>
        </p:nvSpPr>
        <p:spPr>
          <a:xfrm>
            <a:off x="3960768" y="3567159"/>
            <a:ext cx="44775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With only global fields</a:t>
            </a:r>
          </a:p>
        </p:txBody>
      </p:sp>
    </p:spTree>
    <p:extLst>
      <p:ext uri="{BB962C8B-B14F-4D97-AF65-F5344CB8AC3E}">
        <p14:creationId xmlns:p14="http://schemas.microsoft.com/office/powerpoint/2010/main" val="27958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4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4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4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6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41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2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49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50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59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7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68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6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7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7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7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77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5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6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8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9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9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95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03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4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0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1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26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13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4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6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1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22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2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31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2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9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0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9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0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1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2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6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7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8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6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6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67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8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75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6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8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85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6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7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8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2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93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4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2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3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4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6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11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12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4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6" fill="hold">
                          <p:stCondLst>
                            <p:cond delay="indefinite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0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1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2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6" fill="hold">
                          <p:stCondLst>
                            <p:cond delay="indefinite"/>
                          </p:stCondLst>
                          <p:childTnLst>
                            <p:par>
                              <p:cTn id="3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4" fill="hold">
                          <p:stCondLst>
                            <p:cond delay="indefinite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/>
          <p:bldP spid="57" grpId="0"/>
          <p:bldP spid="82" grpId="0"/>
          <p:bldP spid="64" grpId="0" animBg="1"/>
          <p:bldP spid="67" grpId="0" animBg="1"/>
          <p:bldP spid="67" grpId="1" animBg="1"/>
          <p:bldP spid="69" grpId="0" animBg="1"/>
          <p:bldP spid="69" grpId="1" animBg="1"/>
          <p:bldP spid="5" grpId="0"/>
          <p:bldP spid="5" grpId="1"/>
          <p:bldP spid="70" grpId="0"/>
          <p:bldP spid="70" grpId="1"/>
          <p:bldP spid="72" grpId="0"/>
          <p:bldP spid="72" grpId="1"/>
          <p:bldP spid="12" grpId="0" animBg="1"/>
          <p:bldP spid="12" grpId="1" animBg="1"/>
          <p:bldP spid="56" grpId="0" animBg="1"/>
          <p:bldP spid="56" grpId="1" animBg="1"/>
          <p:bldP spid="56" grpId="2" animBg="1"/>
          <p:bldP spid="71" grpId="0"/>
          <p:bldP spid="71" grpId="1"/>
          <p:bldP spid="81" grpId="0"/>
          <p:bldP spid="81" grpId="1"/>
          <p:bldP spid="83" grpId="0"/>
          <p:bldP spid="83" grpId="1"/>
          <p:bldP spid="55" grpId="0"/>
          <p:bldP spid="55" grpId="1"/>
          <p:bldP spid="24" grpId="0"/>
          <p:bldP spid="118" grpId="0"/>
          <p:bldP spid="1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3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9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4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4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4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6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41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2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49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50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5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5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5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59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0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7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68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6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7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7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7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7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77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85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86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8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9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9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95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03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4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0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0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1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26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13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4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5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6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21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22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2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2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31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2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9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40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8" presetID="26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9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0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1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2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6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57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8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9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60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1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62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3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4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6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67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8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75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6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8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8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85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6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7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8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2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93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4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5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6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7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8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99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00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30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2" presetID="26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3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4" dur="1822" tmFilter="0,0; 0.14,0.31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0.2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178">
                                              <p:stCondLst>
                                                <p:cond delay="1822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6" dur="664" tmFilter="0.0,0.0;0.25,0.07;0.50,0.2;0.75,0.467;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ppt_y+0.026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+0.052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ppt_y+0.078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+0.103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+0.15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+0.19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+0.236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+0.270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+0.297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+0.31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+0.32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0.33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11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10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9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65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3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3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35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3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22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1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ppt_y-0.0123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ppt_y-0.012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ppt_y-0.010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y-0.007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ppt_y-0.00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180" accel="50000">
                                              <p:stCondLst>
                                                <p:cond delay="182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ppt_h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11" dur="26">
                                              <p:stCondLst>
                                                <p:cond delay="62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12" dur="166" decel="50000">
                                              <p:stCondLst>
                                                <p:cond delay="646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3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4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5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6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17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8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4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6" fill="hold">
                          <p:stCondLst>
                            <p:cond delay="indefinite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0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1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5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6" fill="hold">
                          <p:stCondLst>
                            <p:cond delay="indefinite"/>
                          </p:stCondLst>
                          <p:childTnLst>
                            <p:par>
                              <p:cTn id="3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4" fill="hold">
                          <p:stCondLst>
                            <p:cond delay="indefinite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9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/>
          <p:bldP spid="57" grpId="0"/>
          <p:bldP spid="82" grpId="0"/>
          <p:bldP spid="64" grpId="0" animBg="1"/>
          <p:bldP spid="67" grpId="0" animBg="1"/>
          <p:bldP spid="67" grpId="1" animBg="1"/>
          <p:bldP spid="69" grpId="0" animBg="1"/>
          <p:bldP spid="69" grpId="1" animBg="1"/>
          <p:bldP spid="5" grpId="0"/>
          <p:bldP spid="5" grpId="1"/>
          <p:bldP spid="70" grpId="0"/>
          <p:bldP spid="70" grpId="1"/>
          <p:bldP spid="72" grpId="0"/>
          <p:bldP spid="72" grpId="1"/>
          <p:bldP spid="12" grpId="0" animBg="1"/>
          <p:bldP spid="12" grpId="1" animBg="1"/>
          <p:bldP spid="56" grpId="0" animBg="1"/>
          <p:bldP spid="56" grpId="1" animBg="1"/>
          <p:bldP spid="56" grpId="2" animBg="1"/>
          <p:bldP spid="71" grpId="0"/>
          <p:bldP spid="71" grpId="1"/>
          <p:bldP spid="81" grpId="0"/>
          <p:bldP spid="81" grpId="1"/>
          <p:bldP spid="83" grpId="0"/>
          <p:bldP spid="83" grpId="1"/>
          <p:bldP spid="55" grpId="0"/>
          <p:bldP spid="55" grpId="1"/>
          <p:bldP spid="24" grpId="0"/>
          <p:bldP spid="118" grpId="0"/>
          <p:bldP spid="1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093460"/>
            <a:ext cx="4114800" cy="365125"/>
          </a:xfrm>
        </p:spPr>
        <p:txBody>
          <a:bodyPr/>
          <a:lstStyle/>
          <a:p>
            <a:r>
              <a:rPr lang="en-US" dirty="0"/>
              <a:t>C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 cap="sq">
            <a:noFill/>
            <a:prstDash val="dash"/>
            <a:bevel/>
          </a:ln>
        </p:spPr>
        <p:txBody>
          <a:bodyPr>
            <a:noAutofit/>
          </a:bodyPr>
          <a:lstStyle/>
          <a:p>
            <a:r>
              <a:rPr lang="en-US" sz="10100" dirty="0"/>
              <a:t>Figure 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200" y="1814886"/>
            <a:ext cx="522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Baby’s first quantum information class: the Bell state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061" y="2273581"/>
            <a:ext cx="3436618" cy="52115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 rot="1940424">
            <a:off x="5854388" y="2374778"/>
            <a:ext cx="2064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Maximally entangled,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38200" y="2870632"/>
                <a:ext cx="7315200" cy="2816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dirty="0"/>
                  <a:t>Start with pairs of atoms in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|00</m:t>
                        </m:r>
                      </m:e>
                    </m:d>
                  </m:oMath>
                </a14:m>
                <a:endParaRPr lang="en-US" dirty="0"/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dirty="0"/>
                  <a:t>Apply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/2)</m:t>
                    </m:r>
                  </m:oMath>
                </a14:m>
                <a:r>
                  <a:rPr lang="en-US" dirty="0"/>
                  <a:t> to get pairs of atoms in 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Expand to get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Apply CZ gate to get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Apply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rotate into just one bell state,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70632"/>
                <a:ext cx="7315200" cy="2816156"/>
              </a:xfrm>
              <a:prstGeom prst="rect">
                <a:avLst/>
              </a:prstGeom>
              <a:blipFill>
                <a:blip r:embed="rId3"/>
                <a:stretch>
                  <a:fillRect l="-750" t="-15801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030" y="3282816"/>
            <a:ext cx="1793557" cy="29129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240" y="3567731"/>
            <a:ext cx="2172652" cy="4158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496" y="4249699"/>
            <a:ext cx="2905862" cy="10522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t="12784"/>
          <a:stretch/>
        </p:blipFill>
        <p:spPr>
          <a:xfrm>
            <a:off x="2513856" y="5669280"/>
            <a:ext cx="1871141" cy="127369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4366833" y="5773256"/>
            <a:ext cx="44775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With only global fields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932170" y="4094044"/>
            <a:ext cx="5749290" cy="1241148"/>
            <a:chOff x="5932170" y="4094044"/>
            <a:chExt cx="5749290" cy="124114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8"/>
            <a:srcRect l="1602" t="6107" r="2647"/>
            <a:stretch/>
          </p:blipFill>
          <p:spPr>
            <a:xfrm>
              <a:off x="5932170" y="4137659"/>
              <a:ext cx="5749290" cy="119753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/>
            <p:cNvSpPr txBox="1"/>
            <p:nvPr/>
          </p:nvSpPr>
          <p:spPr>
            <a:xfrm>
              <a:off x="9939178" y="4094044"/>
              <a:ext cx="1508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Measurement</a:t>
              </a: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682" y="372583"/>
            <a:ext cx="11610975" cy="358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6" name="Group 75"/>
          <p:cNvGrpSpPr/>
          <p:nvPr/>
        </p:nvGrpSpPr>
        <p:grpSpPr>
          <a:xfrm>
            <a:off x="2735143" y="10419"/>
            <a:ext cx="6205657" cy="4032524"/>
            <a:chOff x="2735143" y="10419"/>
            <a:chExt cx="6205657" cy="4032524"/>
          </a:xfrm>
        </p:grpSpPr>
        <p:grpSp>
          <p:nvGrpSpPr>
            <p:cNvPr id="70" name="Group 69"/>
            <p:cNvGrpSpPr/>
            <p:nvPr/>
          </p:nvGrpSpPr>
          <p:grpSpPr>
            <a:xfrm>
              <a:off x="2735143" y="10419"/>
              <a:ext cx="6205657" cy="3865872"/>
              <a:chOff x="2735143" y="10419"/>
              <a:chExt cx="6205657" cy="386587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3063240" y="526485"/>
                <a:ext cx="0" cy="303807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0"/>
              <a:srcRect r="50865" b="78111"/>
              <a:stretch/>
            </p:blipFill>
            <p:spPr>
              <a:xfrm>
                <a:off x="4023360" y="98363"/>
                <a:ext cx="1627186" cy="76066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2735143" y="3496828"/>
                    <a:ext cx="964367" cy="37946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d>
                                        <m:dPr>
                                          <m:begChr m:val=""/>
                                          <m:endChr m:val="⟩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⨂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5143" y="3496828"/>
                    <a:ext cx="964367" cy="37946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5696" t="-108065" r="-8861" b="-1887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TextBox 62"/>
              <p:cNvSpPr txBox="1"/>
              <p:nvPr/>
            </p:nvSpPr>
            <p:spPr>
              <a:xfrm>
                <a:off x="4272533" y="2797865"/>
                <a:ext cx="21399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flip qubit states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732973" y="2938711"/>
                <a:ext cx="22363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cancel light shift</a:t>
                </a:r>
              </a:p>
              <a:p>
                <a:r>
                  <a:rPr lang="en-US" dirty="0"/>
                  <a:t>from 420 laser pulses</a:t>
                </a: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955822" y="2573867"/>
                <a:ext cx="169334" cy="282222"/>
              </a:xfrm>
              <a:custGeom>
                <a:avLst/>
                <a:gdLst>
                  <a:gd name="connsiteX0" fmla="*/ 0 w 169334"/>
                  <a:gd name="connsiteY0" fmla="*/ 282222 h 282222"/>
                  <a:gd name="connsiteX1" fmla="*/ 169334 w 169334"/>
                  <a:gd name="connsiteY1" fmla="*/ 0 h 28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334" h="282222">
                    <a:moveTo>
                      <a:pt x="0" y="282222"/>
                    </a:moveTo>
                    <a:lnTo>
                      <a:pt x="169334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6530775" y="1601726"/>
                <a:ext cx="241397" cy="1385374"/>
              </a:xfrm>
              <a:custGeom>
                <a:avLst/>
                <a:gdLst>
                  <a:gd name="connsiteX0" fmla="*/ 0 w 169334"/>
                  <a:gd name="connsiteY0" fmla="*/ 282222 h 282222"/>
                  <a:gd name="connsiteX1" fmla="*/ 169334 w 169334"/>
                  <a:gd name="connsiteY1" fmla="*/ 0 h 28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334" h="282222">
                    <a:moveTo>
                      <a:pt x="0" y="282222"/>
                    </a:moveTo>
                    <a:lnTo>
                      <a:pt x="169334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311390" y="10419"/>
                <a:ext cx="16294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Rotate out the extra phase</a:t>
                </a:r>
              </a:p>
            </p:txBody>
          </p:sp>
          <p:sp>
            <p:nvSpPr>
              <p:cNvPr id="68" name="Freeform 67"/>
              <p:cNvSpPr/>
              <p:nvPr/>
            </p:nvSpPr>
            <p:spPr>
              <a:xfrm flipH="1" flipV="1">
                <a:off x="7450667" y="656749"/>
                <a:ext cx="282222" cy="481076"/>
              </a:xfrm>
              <a:custGeom>
                <a:avLst/>
                <a:gdLst>
                  <a:gd name="connsiteX0" fmla="*/ 0 w 169334"/>
                  <a:gd name="connsiteY0" fmla="*/ 282222 h 282222"/>
                  <a:gd name="connsiteX1" fmla="*/ 169334 w 169334"/>
                  <a:gd name="connsiteY1" fmla="*/ 0 h 28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334" h="282222">
                    <a:moveTo>
                      <a:pt x="0" y="282222"/>
                    </a:moveTo>
                    <a:lnTo>
                      <a:pt x="169334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 flipH="1" flipV="1">
                <a:off x="3639503" y="625947"/>
                <a:ext cx="417478" cy="499207"/>
              </a:xfrm>
              <a:custGeom>
                <a:avLst/>
                <a:gdLst>
                  <a:gd name="connsiteX0" fmla="*/ 0 w 169334"/>
                  <a:gd name="connsiteY0" fmla="*/ 282222 h 282222"/>
                  <a:gd name="connsiteX1" fmla="*/ 169334 w 169334"/>
                  <a:gd name="connsiteY1" fmla="*/ 0 h 282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9334" h="282222">
                    <a:moveTo>
                      <a:pt x="0" y="282222"/>
                    </a:moveTo>
                    <a:lnTo>
                      <a:pt x="169334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3101440" y="656749"/>
              <a:ext cx="4428250" cy="2626067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98652" y="3673611"/>
              <a:ext cx="871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CZ gate</a:t>
              </a:r>
            </a:p>
          </p:txBody>
        </p:sp>
        <p:sp>
          <p:nvSpPr>
            <p:cNvPr id="75" name="Left Brace 74"/>
            <p:cNvSpPr/>
            <p:nvPr/>
          </p:nvSpPr>
          <p:spPr>
            <a:xfrm rot="16200000">
              <a:off x="5133530" y="1284017"/>
              <a:ext cx="364069" cy="4428250"/>
            </a:xfrm>
            <a:prstGeom prst="leftBrace">
              <a:avLst>
                <a:gd name="adj1" fmla="val 48836"/>
                <a:gd name="adj2" fmla="val 47706"/>
              </a:avLst>
            </a:prstGeom>
            <a:ln w="349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917371" y="1187148"/>
            <a:ext cx="6147082" cy="2544712"/>
            <a:chOff x="2917371" y="911376"/>
            <a:chExt cx="6147082" cy="2544712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2"/>
            <a:srcRect t="2126" b="1"/>
            <a:stretch/>
          </p:blipFill>
          <p:spPr>
            <a:xfrm>
              <a:off x="2917371" y="911376"/>
              <a:ext cx="6147082" cy="25447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TextBox 80"/>
            <p:cNvSpPr txBox="1"/>
            <p:nvPr/>
          </p:nvSpPr>
          <p:spPr>
            <a:xfrm>
              <a:off x="5107914" y="2298364"/>
              <a:ext cx="1304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95% fidelity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8277562" y="1021675"/>
            <a:ext cx="17315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its ok</a:t>
            </a:r>
          </a:p>
        </p:txBody>
      </p:sp>
    </p:spTree>
    <p:extLst>
      <p:ext uri="{BB962C8B-B14F-4D97-AF65-F5344CB8AC3E}">
        <p14:creationId xmlns:p14="http://schemas.microsoft.com/office/powerpoint/2010/main" val="10150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clipart time tic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5" y="804115"/>
            <a:ext cx="5663274" cy="47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400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72" y="1549131"/>
            <a:ext cx="7537566" cy="52837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 cap="sq">
            <a:noFill/>
            <a:prstDash val="dash"/>
            <a:bevel/>
          </a:ln>
        </p:spPr>
        <p:txBody>
          <a:bodyPr>
            <a:noAutofit/>
          </a:bodyPr>
          <a:lstStyle/>
          <a:p>
            <a:r>
              <a:rPr lang="en-US" sz="11500" dirty="0"/>
              <a:t>Figure 3+4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ln cap="sq">
            <a:solidFill>
              <a:schemeClr val="tx1"/>
            </a:solidFill>
            <a:prstDash val="dash"/>
            <a:beve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pic>
        <p:nvPicPr>
          <p:cNvPr id="8" name="Picture 2" descr="Image result for clipart time ti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6" y="1380558"/>
            <a:ext cx="36290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429172" y="3296157"/>
            <a:ext cx="26580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They also did a CNOT gate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02" y="954563"/>
            <a:ext cx="17553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Truth table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626" y="1299066"/>
            <a:ext cx="3452633" cy="35729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348" y="591613"/>
            <a:ext cx="5295900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35121"/>
          <a:stretch/>
        </p:blipFill>
        <p:spPr>
          <a:xfrm>
            <a:off x="107065" y="2315090"/>
            <a:ext cx="5717099" cy="38386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611" y="2270797"/>
            <a:ext cx="4308816" cy="442833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349240" y="4191000"/>
            <a:ext cx="893885" cy="382587"/>
          </a:xfrm>
          <a:prstGeom prst="straightConnector1">
            <a:avLst/>
          </a:prstGeom>
          <a:ln w="76200">
            <a:solidFill>
              <a:srgbClr val="7B74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680332" y="1812596"/>
            <a:ext cx="50802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With only global fields!!!!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9159" y="1571159"/>
            <a:ext cx="41613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They also did a 3 atom gate (CCZ/</a:t>
            </a:r>
            <a:r>
              <a:rPr lang="en-US" b="1" dirty="0" err="1"/>
              <a:t>Toffolio</a:t>
            </a:r>
            <a:r>
              <a:rPr lang="en-US" b="1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3199" y="1995684"/>
            <a:ext cx="175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Truth table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74541" y="2728529"/>
            <a:ext cx="4533413" cy="3400060"/>
            <a:chOff x="6074541" y="2728529"/>
            <a:chExt cx="4533413" cy="34000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4541" y="2728529"/>
              <a:ext cx="4533413" cy="34000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195339" y="4921743"/>
              <a:ext cx="219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(</a:t>
              </a:r>
              <a:r>
                <a:rPr lang="en-US" b="1" dirty="0" err="1"/>
                <a:t>RedCRAB</a:t>
              </a:r>
              <a:r>
                <a:rPr lang="en-US" b="1" dirty="0"/>
                <a:t> algorithm)</a:t>
              </a:r>
            </a:p>
          </p:txBody>
        </p:sp>
      </p:grpSp>
      <p:pic>
        <p:nvPicPr>
          <p:cNvPr id="7170" name="Picture 2" descr="Image result for confused me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81" y="3275364"/>
            <a:ext cx="1755775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5"/>
          <p:cNvSpPr txBox="1">
            <a:spLocks/>
          </p:cNvSpPr>
          <p:nvPr/>
        </p:nvSpPr>
        <p:spPr>
          <a:xfrm>
            <a:off x="838200" y="122116"/>
            <a:ext cx="10515600" cy="2736611"/>
          </a:xfrm>
          <a:prstGeom prst="rect">
            <a:avLst/>
          </a:prstGeom>
          <a:solidFill>
            <a:schemeClr val="bg1"/>
          </a:solidFill>
          <a:ln cap="sq">
            <a:noFill/>
            <a:prstDash val="dash"/>
            <a:beve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/>
              <a:t>Paper 2: Trent Graham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86933" y="3424871"/>
            <a:ext cx="5742896" cy="3253065"/>
            <a:chOff x="353104" y="3628067"/>
            <a:chExt cx="5742896" cy="325306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4875" y="3628067"/>
              <a:ext cx="5191125" cy="298132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53104" y="5957802"/>
              <a:ext cx="3385457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BLUE</a:t>
              </a:r>
              <a:r>
                <a:rPr lang="en-US" dirty="0"/>
                <a:t>-detuned </a:t>
              </a:r>
              <a:r>
                <a:rPr lang="en-US" b="1" dirty="0"/>
                <a:t>2D</a:t>
              </a:r>
              <a:r>
                <a:rPr lang="en-US" dirty="0"/>
                <a:t> lattice:</a:t>
              </a:r>
            </a:p>
            <a:p>
              <a:r>
                <a:rPr lang="en-US" dirty="0"/>
                <a:t>Trapping beams BETWEEN atoms, trapping them in boxes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29425" y="2568575"/>
            <a:ext cx="5073990" cy="4152900"/>
            <a:chOff x="6829425" y="2568575"/>
            <a:chExt cx="5073990" cy="41529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9425" y="2568575"/>
              <a:ext cx="4705350" cy="41529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/>
            <p:cNvSpPr txBox="1"/>
            <p:nvPr/>
          </p:nvSpPr>
          <p:spPr>
            <a:xfrm>
              <a:off x="8881608" y="5754603"/>
              <a:ext cx="302180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/>
                <a:t>Single-site Rydberg addressing</a:t>
              </a:r>
              <a:br>
                <a:rPr lang="en-US" dirty="0"/>
              </a:br>
              <a:r>
                <a:rPr lang="en-US" dirty="0"/>
                <a:t>(even more beams…)</a:t>
              </a:r>
            </a:p>
          </p:txBody>
        </p:sp>
      </p:grpSp>
      <p:sp>
        <p:nvSpPr>
          <p:cNvPr id="32" name="Footer Placeholder 3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ADS/CFT PPKTP SPDC DMRG EJLDM journal club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353104" y="144463"/>
            <a:ext cx="8524875" cy="3105944"/>
            <a:chOff x="353104" y="144463"/>
            <a:chExt cx="8524875" cy="310594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3104" y="144463"/>
              <a:ext cx="8524875" cy="30099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3159236" y="2881075"/>
              <a:ext cx="238873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/>
                <a:t>Bell state: 91% fidelity!!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76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/>
      <p:bldP spid="3" grpId="0" animBg="1"/>
      <p:bldP spid="9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17" y="1596045"/>
            <a:ext cx="7303897" cy="449147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r="29292" b="25353"/>
          <a:stretch/>
        </p:blipFill>
        <p:spPr>
          <a:xfrm>
            <a:off x="7427944" y="1518003"/>
            <a:ext cx="2848932" cy="320010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9" name="TextBox 68"/>
          <p:cNvSpPr txBox="1"/>
          <p:nvPr/>
        </p:nvSpPr>
        <p:spPr>
          <a:xfrm>
            <a:off x="403225" y="282028"/>
            <a:ext cx="92277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+mj-lt"/>
                <a:ea typeface="Gadugi" panose="020B0502040204020203" pitchFamily="34" charset="0"/>
              </a:rPr>
              <a:t>Ackwoledgements</a:t>
            </a:r>
            <a:endParaRPr lang="en-US" sz="9600" dirty="0">
              <a:latin typeface="+mj-lt"/>
              <a:ea typeface="Gadugi" panose="020B0502040204020203" pitchFamily="34" charset="0"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3" t="22957" r="34842" b="54071"/>
          <a:stretch/>
        </p:blipFill>
        <p:spPr>
          <a:xfrm>
            <a:off x="7314257" y="1518003"/>
            <a:ext cx="721648" cy="7131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24476" r="54319" b="43384"/>
          <a:stretch/>
        </p:blipFill>
        <p:spPr>
          <a:xfrm>
            <a:off x="3735594" y="1544397"/>
            <a:ext cx="627557" cy="6351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8" name="Picture 8" descr="http://publish.illinois.edu/gadwaylab/files/2016/05/eri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31" y="4997595"/>
            <a:ext cx="1077865" cy="1141575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http://publish.illinois.edu/gadwaylab/files/2016/05/ale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474" y="0"/>
            <a:ext cx="1051526" cy="115328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http://publish.illinois.edu/gadwaylab/files/2016/05/Jackies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6391" r="7727" b="10524"/>
          <a:stretch/>
        </p:blipFill>
        <p:spPr bwMode="auto">
          <a:xfrm>
            <a:off x="5117637" y="940054"/>
            <a:ext cx="1279861" cy="1370838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http://publish.illinois.edu/gadwaylab/files/2018/04/mickel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529" y="3000135"/>
            <a:ext cx="725889" cy="727282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 t="32816" r="45757" b="22447"/>
          <a:stretch/>
        </p:blipFill>
        <p:spPr>
          <a:xfrm>
            <a:off x="7310492" y="2423439"/>
            <a:ext cx="511204" cy="10930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" name="Picture 2" descr="http://research.physics.illinois.edu/DeMarco/Library/sliders/fullscreen-slider/images/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31" y="1940767"/>
            <a:ext cx="3977342" cy="190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umbnail Imag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701" y="1449619"/>
            <a:ext cx="1750595" cy="17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umbnail Imag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701" y="2548480"/>
            <a:ext cx="1750595" cy="17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umbnail Imag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701" y="3774328"/>
            <a:ext cx="1750595" cy="17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2780" y="4911809"/>
            <a:ext cx="1970435" cy="8268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22780" y="5518503"/>
            <a:ext cx="2038888" cy="710604"/>
          </a:xfrm>
          <a:prstGeom prst="rect">
            <a:avLst/>
          </a:prstGeom>
        </p:spPr>
      </p:pic>
      <p:pic>
        <p:nvPicPr>
          <p:cNvPr id="1034" name="Picture 10" descr="Image result for bin fa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8" t="28853" r="34069" b="39383"/>
          <a:stretch/>
        </p:blipFill>
        <p:spPr bwMode="auto">
          <a:xfrm>
            <a:off x="9577732" y="5086833"/>
            <a:ext cx="753190" cy="7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wenrui wa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0" t="34362" r="20620" b="51931"/>
          <a:stretch/>
        </p:blipFill>
        <p:spPr bwMode="auto">
          <a:xfrm>
            <a:off x="9542457" y="4465776"/>
            <a:ext cx="798412" cy="6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439211" y="4065478"/>
            <a:ext cx="98187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zejun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liu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7641" y="2935570"/>
            <a:ext cx="5583664" cy="21512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1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  <a:reflection blurRad="6350" stA="55000" endA="50" endPos="85000" dist="29997" dir="5400000" sy="-100000" algn="bl" rotWithShape="0"/>
                </a:effectLst>
              </a:rPr>
              <a:t>…and you!!</a:t>
            </a: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Copyright Alan Long</a:t>
            </a:r>
          </a:p>
        </p:txBody>
      </p:sp>
    </p:spTree>
    <p:extLst>
      <p:ext uri="{BB962C8B-B14F-4D97-AF65-F5344CB8AC3E}">
        <p14:creationId xmlns:p14="http://schemas.microsoft.com/office/powerpoint/2010/main" val="117884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20" name="applaus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grpId="1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000">
                                          <p:cBhvr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398492"/>
            <a:ext cx="9144000" cy="1020976"/>
          </a:xfrm>
        </p:spPr>
        <p:txBody>
          <a:bodyPr>
            <a:normAutofit/>
          </a:bodyPr>
          <a:lstStyle/>
          <a:p>
            <a:r>
              <a:rPr lang="en-US" dirty="0" err="1"/>
              <a:t>alex</a:t>
            </a:r>
            <a:r>
              <a:rPr lang="en-US" dirty="0"/>
              <a:t> 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54966" r="71462" b="9252"/>
          <a:stretch/>
        </p:blipFill>
        <p:spPr>
          <a:xfrm>
            <a:off x="3913483" y="2929562"/>
            <a:ext cx="1332361" cy="13529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Multiply 7"/>
          <p:cNvSpPr/>
          <p:nvPr/>
        </p:nvSpPr>
        <p:spPr>
          <a:xfrm>
            <a:off x="5516119" y="3205397"/>
            <a:ext cx="821094" cy="821094"/>
          </a:xfrm>
          <a:prstGeom prst="mathMultiply">
            <a:avLst>
              <a:gd name="adj1" fmla="val 14429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500848" y="3073991"/>
            <a:ext cx="2195506" cy="1313086"/>
            <a:chOff x="5829659" y="4408713"/>
            <a:chExt cx="2195506" cy="13130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659" y="4408713"/>
              <a:ext cx="2082439" cy="10640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67202" y="5444800"/>
              <a:ext cx="2157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© </a:t>
              </a:r>
              <a:r>
                <a:rPr lang="en-US" sz="1200" dirty="0" err="1"/>
                <a:t>Fangzhao</a:t>
              </a:r>
              <a:r>
                <a:rPr lang="en-US" sz="1200" dirty="0"/>
                <a:t> Alex An 2019 ($20)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524000" y="1772480"/>
            <a:ext cx="9144000" cy="102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presents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634071" y="445032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An Urbana-style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0992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7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8" grpId="1" animBg="1"/>
      <p:bldP spid="11" grpId="0"/>
      <p:bldP spid="11" grpId="1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57" y="3691870"/>
            <a:ext cx="2365559" cy="29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46" y="643210"/>
            <a:ext cx="4152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600" y="1213451"/>
            <a:ext cx="1068400" cy="2191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17335" y="1788830"/>
            <a:ext cx="13226699" cy="161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Parallel implemental of high-</a:t>
            </a:r>
            <a:r>
              <a:rPr lang="en-US" sz="2800" b="1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fidenlity</a:t>
            </a:r>
            <a:r>
              <a:rPr lang="en-US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 multi-qubit gates with neutral atoms</a:t>
            </a:r>
          </a:p>
          <a:p>
            <a:pPr algn="ctr">
              <a:spcAft>
                <a:spcPts val="1000"/>
              </a:spcAft>
            </a:pPr>
            <a:r>
              <a:rPr lang="en-US" sz="900" dirty="0">
                <a:latin typeface="Comic Sans MS" panose="030F0702030302020204" pitchFamily="66" charset="0"/>
                <a:cs typeface="Times New Roman" panose="02020603050405020304" pitchFamily="18" charset="0"/>
              </a:rPr>
              <a:t>Mikhail </a:t>
            </a:r>
            <a:r>
              <a:rPr lang="en-US" sz="9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Lukin</a:t>
            </a:r>
            <a:r>
              <a:rPr lang="en-US" sz="900" dirty="0">
                <a:latin typeface="Comic Sans MS" panose="030F0702030302020204" pitchFamily="66" charset="0"/>
                <a:cs typeface="Times New Roman" panose="02020603050405020304" pitchFamily="18" charset="0"/>
              </a:rPr>
              <a:t> group, with support from the group of our very own AMO Journal Club alumni </a:t>
            </a:r>
            <a:r>
              <a:rPr lang="en-US" sz="36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Wenchao</a:t>
            </a:r>
            <a:r>
              <a:rPr lang="en-US" sz="3600" dirty="0">
                <a:latin typeface="Comic Sans MS" panose="030F0702030302020204" pitchFamily="66" charset="0"/>
                <a:cs typeface="Times New Roman" panose="02020603050405020304" pitchFamily="18" charset="0"/>
              </a:rPr>
              <a:t> XU</a:t>
            </a:r>
            <a:endParaRPr lang="en-US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dirty="0">
                <a:latin typeface="Comic Sans MS" panose="030F0702030302020204" pitchFamily="66" charset="0"/>
                <a:cs typeface="Times New Roman" panose="02020603050405020304" pitchFamily="18" charset="0"/>
              </a:rPr>
              <a:t>arXiv:1908.06101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QI/AMO journal club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4115" y="44397"/>
            <a:ext cx="1761052" cy="1810930"/>
            <a:chOff x="584115" y="44397"/>
            <a:chExt cx="1761052" cy="1810930"/>
          </a:xfrm>
        </p:grpSpPr>
        <p:pic>
          <p:nvPicPr>
            <p:cNvPr id="11" name="Picture 4" descr="Image result for markus greiner">
              <a:extLst>
                <a:ext uri="{FF2B5EF4-FFF2-40B4-BE49-F238E27FC236}">
                  <a16:creationId xmlns:a16="http://schemas.microsoft.com/office/drawing/2014/main" id="{BF85086C-034A-473D-BB84-B00CA2F91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65"/>
            <a:stretch/>
          </p:blipFill>
          <p:spPr bwMode="auto">
            <a:xfrm>
              <a:off x="584115" y="44397"/>
              <a:ext cx="1761052" cy="1805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1AB5E8-A852-4661-8ABB-10EF8EA08542}"/>
                </a:ext>
              </a:extLst>
            </p:cNvPr>
            <p:cNvSpPr txBox="1"/>
            <p:nvPr/>
          </p:nvSpPr>
          <p:spPr>
            <a:xfrm>
              <a:off x="803017" y="1547550"/>
              <a:ext cx="132324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Grarkus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Meiner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0" name="Picture 16" descr="Image result for bling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7" y="668253"/>
            <a:ext cx="1277363" cy="11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bling gif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19" y="111385"/>
            <a:ext cx="1302062" cy="173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lated imag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160" y="4089947"/>
            <a:ext cx="1653087" cy="23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ed imag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" y="3272681"/>
            <a:ext cx="3654521" cy="36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bling gif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81" y="-111051"/>
            <a:ext cx="42672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bling gif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086" y="3863339"/>
            <a:ext cx="3743325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ling gifs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66" y="2838607"/>
            <a:ext cx="2567103" cy="256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100062" y="2899607"/>
            <a:ext cx="1917535" cy="916508"/>
            <a:chOff x="3414799" y="207819"/>
            <a:chExt cx="6915150" cy="3305175"/>
          </a:xfrm>
        </p:grpSpPr>
        <p:pic>
          <p:nvPicPr>
            <p:cNvPr id="1026" name="Picture 2" descr="http://research.physics.illinois.edu/DeMarco/Library/sliders/fullscreen-slider/images/3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799" y="207819"/>
              <a:ext cx="6915150" cy="330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649287" y="315884"/>
              <a:ext cx="6267797" cy="171242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46320" y="1897207"/>
              <a:ext cx="5153891" cy="151101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97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urved Down Arrow 5"/>
          <p:cNvSpPr/>
          <p:nvPr/>
        </p:nvSpPr>
        <p:spPr>
          <a:xfrm>
            <a:off x="9657761" y="3095551"/>
            <a:ext cx="734801" cy="47089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58" name="Picture 34" descr="Image result for stupid gif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267" y="0"/>
            <a:ext cx="2473856" cy="18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3"/>
          <p:cNvSpPr txBox="1">
            <a:spLocks/>
          </p:cNvSpPr>
          <p:nvPr/>
        </p:nvSpPr>
        <p:spPr>
          <a:xfrm>
            <a:off x="1524000" y="2918512"/>
            <a:ext cx="9144000" cy="1020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feat.</a:t>
            </a:r>
          </a:p>
        </p:txBody>
      </p:sp>
    </p:spTree>
    <p:extLst>
      <p:ext uri="{BB962C8B-B14F-4D97-AF65-F5344CB8AC3E}">
        <p14:creationId xmlns:p14="http://schemas.microsoft.com/office/powerpoint/2010/main" val="389812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>
        <p15:prstTrans prst="fracture"/>
        <p:sndAc>
          <p:stSnd>
            <p:snd r:embed="rId2" name="explode.wav"/>
          </p:stSnd>
        </p:sndAc>
      </p:transition>
    </mc:Choice>
    <mc:Fallback xmlns="">
      <p:transition spd="slow" advClick="0">
        <p:fade/>
        <p:sndAc>
          <p:stSnd>
            <p:snd r:embed="rId1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4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105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C -0.00013 0.03287 0.1414 0.02454 0.0595 0.0595 C -0.02214 0.09422 -0.49792 0.22616 -0.49167 0.20834 C -0.48998 0.2 0.12278 -0.00439 0.12448 -0.01203 C 0.13073 -0.03055 -0.44909 -0.01713 -0.55013 0.03612 C -0.65117 0.08889 -0.54792 0.26112 -0.48164 0.30533 C -0.41524 0.34931 -0.25404 0.34931 -0.15287 0.30047 C -0.05222 0.25162 0.13073 0.02987 0.12448 0.01181 C 0.12278 0.00371 -0.33151 -0.0618 -0.33347 -0.06944 C -0.33958 -0.08796 0.09883 -0.05995 0.0595 -0.05995 C 0.02669 -0.05995 -0.00013 -0.03333 -0.00013 -0.00023 Z " pathEditMode="relative" rAng="0" ptsTypes="AAAAAAAAAAA">
                                      <p:cBhvr>
                                        <p:cTn id="105" dur="2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72" y="1312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94 -0.475 C 0.03685 -0.44421 0.00911 -0.41435 -0.00273 -0.37662 C -0.01497 -0.33426 -0.02096 -0.28495 -0.02721 -0.23565 C -0.0332 -0.18634 -0.02721 -0.14398 -0.02096 -0.09838 C -0.01497 -0.05694 -0.00586 -0.01111 0.01549 0.02662 C 0.03372 0.06458 0.06419 0.09537 0.0974 0.11829 C 0.12786 0.1412 0.16419 0.15602 0.20065 0.16412 C 0.23698 0.17106 0.27383 0.17106 0.30703 0.16412 C 0.34349 0.15602 0.37708 0.13773 0.4043 0.10671 C 0.43164 0.08032 0.45573 0.04606 0.4681 0.0037 C 0.48346 -0.03403 0.48945 -0.08681 0.48945 -0.12917 C 0.49258 -0.1706 0.48945 -0.2206 0.47396 -0.26204 C 0.45898 -0.3 0.43164 -0.33079 0.39531 -0.3456 C 0.35885 -0.35718 0.32201 -0.34213 0.29792 -0.31574 C 0.27656 -0.28843 0.26159 -0.24699 0.25833 -0.19769 C 0.25833 -0.14769 0.26159 -0.10278 0.27656 -0.06389 C 0.29206 -0.02616 0.2888 -0.01898 0.34974 0.03102 C 0.4043 0.08403 0.45898 0.06898 0.49258 0.07245 C 0.52578 0.07245 0.55312 0.05741 0.58672 0.04259 C 0.62318 0.02315 0.65352 -0.01111 0.67448 -0.0419 C 0.69596 -0.07199 0.70495 -0.10972 0.71732 -0.1706 C 0.7263 -0.23218 0.7263 -0.26204 0.7263 -0.30787 C 0.7263 -0.3537 0.7263 -0.39931 0.7263 -0.44421 " pathEditMode="relative" rAng="0" ptsTypes="AAAAAAAAAAAAAAAAAAAAAAA">
                                      <p:cBhvr>
                                        <p:cTn id="107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3222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C 0.04154 -0.00023 -0.23086 -0.02523 -0.27527 0.00301 C -0.31967 0.03195 -0.2668 0.11482 -0.2668 0.17107 C -0.2668 0.21273 -0.19284 -0.31782 -0.19284 -0.27592 " pathEditMode="relative" rAng="0" ptsTypes="AAAA">
                                      <p:cBhvr>
                                        <p:cTn id="109" dur="1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6" grpId="0" animBg="1"/>
      <p:bldP spid="6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9800" y="709330"/>
            <a:ext cx="7505700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100" dirty="0">
                <a:latin typeface="Comic Sans MS" panose="030F0702030302020204" pitchFamily="66" charset="0"/>
              </a:rPr>
              <a:t>Rydberg mediated entanglement in a two-dimensional neutral atom qubit array</a:t>
            </a:r>
          </a:p>
          <a:p>
            <a:pPr algn="ctr">
              <a:spcAft>
                <a:spcPts val="1000"/>
              </a:spcAft>
            </a:pP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By </a:t>
            </a:r>
            <a:r>
              <a:rPr lang="en-US" sz="13800" dirty="0">
                <a:latin typeface="Comic Sans MS" panose="030F0702030302020204" pitchFamily="66" charset="0"/>
                <a:cs typeface="Times New Roman" panose="02020603050405020304" pitchFamily="18" charset="0"/>
              </a:rPr>
              <a:t>Trent Graham</a:t>
            </a:r>
            <a:r>
              <a:rPr lang="en-US" sz="105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… Mark </a:t>
            </a:r>
            <a:r>
              <a:rPr lang="en-US" sz="11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Saffman</a:t>
            </a:r>
            <a:endParaRPr lang="en-US" sz="11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1100" dirty="0">
                <a:latin typeface="Comic Sans MS" panose="030F0702030302020204" pitchFamily="66" charset="0"/>
                <a:cs typeface="Times New Roman" panose="02020603050405020304" pitchFamily="18" charset="0"/>
              </a:rPr>
              <a:t>arXiv:1908.06103</a:t>
            </a:r>
            <a:endParaRPr lang="en-US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600" y="-553519"/>
            <a:ext cx="7848600" cy="856982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QI/AMO journal club</a:t>
            </a:r>
          </a:p>
        </p:txBody>
      </p:sp>
    </p:spTree>
    <p:extLst>
      <p:ext uri="{BB962C8B-B14F-4D97-AF65-F5344CB8AC3E}">
        <p14:creationId xmlns:p14="http://schemas.microsoft.com/office/powerpoint/2010/main" val="403750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  <p:sndAc>
          <p:stSnd>
            <p:snd r:embed="rId2" name="explode.wav"/>
          </p:stSnd>
        </p:sndAc>
      </p:transition>
    </mc:Choice>
    <mc:Fallback xmlns="">
      <p:transition spd="slow" advClick="0">
        <p:fade/>
        <p:sndAc>
          <p:stSnd>
            <p:snd r:embed="rId4" name="explod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AMO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 cap="sq">
            <a:noFill/>
            <a:prstDash val="dash"/>
            <a:bevel/>
          </a:ln>
        </p:spPr>
        <p:txBody>
          <a:bodyPr/>
          <a:lstStyle/>
          <a:p>
            <a:r>
              <a:rPr lang="en-US" dirty="0"/>
              <a:t>The point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6321" y="2194832"/>
            <a:ext cx="96277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Gates</a:t>
            </a:r>
            <a:r>
              <a:rPr lang="en-US" dirty="0"/>
              <a:t> in a </a:t>
            </a:r>
            <a:r>
              <a:rPr lang="en-US" b="1" dirty="0">
                <a:solidFill>
                  <a:schemeClr val="accent2"/>
                </a:solidFill>
              </a:rPr>
              <a:t>1D tweezer array </a:t>
            </a:r>
            <a:r>
              <a:rPr lang="en-US" dirty="0"/>
              <a:t>mediated with </a:t>
            </a:r>
            <a:r>
              <a:rPr lang="en-US" b="1" dirty="0">
                <a:solidFill>
                  <a:srgbClr val="333333"/>
                </a:solidFill>
              </a:rPr>
              <a:t>Rydberg atoms</a:t>
            </a:r>
            <a:r>
              <a:rPr lang="en-US" dirty="0"/>
              <a:t>... with </a:t>
            </a:r>
            <a:r>
              <a:rPr lang="en-US" b="1" dirty="0">
                <a:solidFill>
                  <a:schemeClr val="accent6"/>
                </a:solidFill>
              </a:rPr>
              <a:t>high fidelity &amp; parallel operations</a:t>
            </a:r>
            <a:r>
              <a:rPr lang="en-US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05410" y="1198078"/>
            <a:ext cx="9060872" cy="1061726"/>
            <a:chOff x="705410" y="1198078"/>
            <a:chExt cx="9060872" cy="1061726"/>
          </a:xfrm>
        </p:grpSpPr>
        <p:grpSp>
          <p:nvGrpSpPr>
            <p:cNvPr id="16" name="Group 15"/>
            <p:cNvGrpSpPr/>
            <p:nvPr/>
          </p:nvGrpSpPr>
          <p:grpSpPr>
            <a:xfrm>
              <a:off x="705410" y="1198078"/>
              <a:ext cx="9060872" cy="834774"/>
              <a:chOff x="705410" y="1198078"/>
              <a:chExt cx="9060872" cy="83477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5410" y="1484602"/>
                <a:ext cx="8954753" cy="548250"/>
              </a:xfrm>
              <a:prstGeom prst="rect">
                <a:avLst/>
              </a:prstGeom>
              <a:ln w="38100">
                <a:solidFill>
                  <a:schemeClr val="accent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665853" y="1198078"/>
                <a:ext cx="11004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Science </a:t>
                </a:r>
                <a:r>
                  <a:rPr lang="en-US" sz="1200" dirty="0"/>
                  <a:t>(2015)</a:t>
                </a: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3292475" y="2066925"/>
              <a:ext cx="0" cy="192879"/>
            </a:xfrm>
            <a:prstGeom prst="line">
              <a:avLst/>
            </a:prstGeom>
            <a:ln w="38100" cap="rnd">
              <a:solidFill>
                <a:srgbClr val="ED7D3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74782" y="2540799"/>
            <a:ext cx="4069079" cy="3183312"/>
            <a:chOff x="374782" y="2540799"/>
            <a:chExt cx="4069079" cy="3183312"/>
          </a:xfrm>
        </p:grpSpPr>
        <p:grpSp>
          <p:nvGrpSpPr>
            <p:cNvPr id="14" name="Group 13"/>
            <p:cNvGrpSpPr/>
            <p:nvPr/>
          </p:nvGrpSpPr>
          <p:grpSpPr>
            <a:xfrm>
              <a:off x="374782" y="2724465"/>
              <a:ext cx="4069079" cy="2999646"/>
              <a:chOff x="763402" y="2775473"/>
              <a:chExt cx="4069079" cy="299964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763402" y="2775473"/>
                <a:ext cx="4069079" cy="2999646"/>
              </a:xfrm>
              <a:prstGeom prst="roundRect">
                <a:avLst>
                  <a:gd name="adj" fmla="val 6760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864947" y="2854005"/>
                <a:ext cx="3928999" cy="2842582"/>
                <a:chOff x="864947" y="2854005"/>
                <a:chExt cx="3928999" cy="2842582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64947" y="2854005"/>
                  <a:ext cx="1878002" cy="2842582"/>
                </a:xfrm>
                <a:prstGeom prst="rect">
                  <a:avLst/>
                </a:prstGeom>
              </p:spPr>
            </p:pic>
            <p:pic>
              <p:nvPicPr>
                <p:cNvPr id="3074" name="Picture 2" descr="Qcircuit CZ.sv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5196" y="3564554"/>
                  <a:ext cx="1428750" cy="11620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Equal 10"/>
                <p:cNvSpPr/>
                <p:nvPr/>
              </p:nvSpPr>
              <p:spPr>
                <a:xfrm>
                  <a:off x="2794834" y="3921125"/>
                  <a:ext cx="497188" cy="435722"/>
                </a:xfrm>
                <a:prstGeom prst="mathEqual">
                  <a:avLst>
                    <a:gd name="adj1" fmla="val 14537"/>
                    <a:gd name="adj2" fmla="val 16370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1787525" y="2540799"/>
              <a:ext cx="0" cy="183666"/>
            </a:xfrm>
            <a:prstGeom prst="line">
              <a:avLst/>
            </a:prstGeom>
            <a:ln w="38100" cap="rnd">
              <a:solidFill>
                <a:srgbClr val="5B9BD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8462046" y="2564164"/>
            <a:ext cx="1752132" cy="1256237"/>
            <a:chOff x="8462046" y="2564164"/>
            <a:chExt cx="1752132" cy="1256237"/>
          </a:xfrm>
        </p:grpSpPr>
        <p:sp>
          <p:nvSpPr>
            <p:cNvPr id="28" name="Rounded Rectangle 27"/>
            <p:cNvSpPr/>
            <p:nvPr/>
          </p:nvSpPr>
          <p:spPr>
            <a:xfrm>
              <a:off x="8462046" y="3353160"/>
              <a:ext cx="1752132" cy="467241"/>
            </a:xfrm>
            <a:prstGeom prst="roundRect">
              <a:avLst>
                <a:gd name="adj" fmla="val 6760"/>
              </a:avLst>
            </a:prstGeom>
            <a:solidFill>
              <a:schemeClr val="bg1"/>
            </a:solidFill>
            <a:ln w="38100">
              <a:solidFill>
                <a:srgbClr val="70AD4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76301" y="3402114"/>
              <a:ext cx="1523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new thing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9216067" y="2564164"/>
              <a:ext cx="0" cy="771967"/>
            </a:xfrm>
            <a:prstGeom prst="line">
              <a:avLst/>
            </a:prstGeom>
            <a:ln w="38100" cap="rnd">
              <a:solidFill>
                <a:srgbClr val="70AD47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775650" y="2564164"/>
            <a:ext cx="3238500" cy="2918710"/>
            <a:chOff x="4775650" y="2564164"/>
            <a:chExt cx="3238500" cy="2918710"/>
          </a:xfrm>
        </p:grpSpPr>
        <p:grpSp>
          <p:nvGrpSpPr>
            <p:cNvPr id="25" name="Group 24"/>
            <p:cNvGrpSpPr/>
            <p:nvPr/>
          </p:nvGrpSpPr>
          <p:grpSpPr>
            <a:xfrm>
              <a:off x="4775650" y="2564164"/>
              <a:ext cx="3238500" cy="2918710"/>
              <a:chOff x="4775650" y="2564164"/>
              <a:chExt cx="3238500" cy="291871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393179" y="2564164"/>
                <a:ext cx="0" cy="317149"/>
              </a:xfrm>
              <a:prstGeom prst="line">
                <a:avLst/>
              </a:prstGeom>
              <a:ln w="38100" cap="rnd">
                <a:solidFill>
                  <a:srgbClr val="333333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t="17664" b="17883"/>
              <a:stretch/>
            </p:blipFill>
            <p:spPr>
              <a:xfrm>
                <a:off x="4775650" y="2898294"/>
                <a:ext cx="3238500" cy="258458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sp>
          <p:nvSpPr>
            <p:cNvPr id="33" name="TextBox 32"/>
            <p:cNvSpPr txBox="1"/>
            <p:nvPr/>
          </p:nvSpPr>
          <p:spPr>
            <a:xfrm rot="18697160">
              <a:off x="7258469" y="4912116"/>
              <a:ext cx="833883" cy="276999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>
                  <a:gd name="adj" fmla="val 1790864"/>
                </a:avLst>
              </a:prstTxWarp>
              <a:spAutoFit/>
            </a:bodyPr>
            <a:lstStyle/>
            <a:p>
              <a:r>
                <a:rPr lang="en-US" sz="1200" dirty="0"/>
                <a:t>MPI of QO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626352" y="2881313"/>
            <a:ext cx="8724142" cy="3214048"/>
            <a:chOff x="1626352" y="2881313"/>
            <a:chExt cx="8724142" cy="321404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352" y="2915895"/>
              <a:ext cx="8724142" cy="3179466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586693" y="2881313"/>
              <a:ext cx="273357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Table of contents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654284" y="3620452"/>
            <a:ext cx="12813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Gill Sans MT" panose="020B0502020104020203" pitchFamily="34" charset="0"/>
              </a:rPr>
              <a:t>History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Gill Sans MT" panose="020B0502020104020203" pitchFamily="34" charset="0"/>
              </a:rPr>
              <a:t>Figure 1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Gill Sans MT" panose="020B0502020104020203" pitchFamily="34" charset="0"/>
              </a:rPr>
              <a:t>Figure 2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Gill Sans MT" panose="020B0502020104020203" pitchFamily="34" charset="0"/>
              </a:rPr>
              <a:t>Figure 3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Gill Sans MT" panose="020B0502020104020203" pitchFamily="34" charset="0"/>
              </a:rPr>
              <a:t>Figure 4</a:t>
            </a:r>
          </a:p>
        </p:txBody>
      </p:sp>
    </p:spTree>
    <p:extLst>
      <p:ext uri="{BB962C8B-B14F-4D97-AF65-F5344CB8AC3E}">
        <p14:creationId xmlns:p14="http://schemas.microsoft.com/office/powerpoint/2010/main" val="356451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22325"/>
            <a:ext cx="10515600" cy="1325563"/>
          </a:xfrm>
          <a:ln cap="sq">
            <a:noFill/>
            <a:prstDash val="dash"/>
            <a:bevel/>
          </a:ln>
        </p:spPr>
        <p:txBody>
          <a:bodyPr>
            <a:normAutofit/>
          </a:bodyPr>
          <a:lstStyle/>
          <a:p>
            <a:r>
              <a:rPr lang="en-US" sz="4800" dirty="0"/>
              <a:t>History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52" y="2135959"/>
            <a:ext cx="5629275" cy="28917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8200" y="1516828"/>
            <a:ext cx="539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2000: </a:t>
            </a:r>
            <a:r>
              <a:rPr lang="en-US" dirty="0" err="1"/>
              <a:t>Lukin</a:t>
            </a:r>
            <a:r>
              <a:rPr lang="en-US" dirty="0"/>
              <a:t> proposes </a:t>
            </a:r>
            <a:r>
              <a:rPr lang="en-US" b="1" dirty="0">
                <a:solidFill>
                  <a:schemeClr val="accent1"/>
                </a:solidFill>
              </a:rPr>
              <a:t>gates</a:t>
            </a:r>
            <a:r>
              <a:rPr lang="en-US" dirty="0"/>
              <a:t> in </a:t>
            </a:r>
            <a:r>
              <a:rPr lang="en-US" b="1" dirty="0">
                <a:solidFill>
                  <a:schemeClr val="accent2"/>
                </a:solidFill>
              </a:rPr>
              <a:t>neutral atoms </a:t>
            </a:r>
            <a:r>
              <a:rPr lang="en-US" dirty="0"/>
              <a:t>mediated with </a:t>
            </a:r>
            <a:r>
              <a:rPr lang="en-US" b="1" dirty="0">
                <a:solidFill>
                  <a:srgbClr val="333333"/>
                </a:solidFill>
              </a:rPr>
              <a:t>Rydberg atoms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178" y="4927018"/>
            <a:ext cx="5122484" cy="16316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178" y="3029716"/>
            <a:ext cx="4989525" cy="174396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38200" y="2210167"/>
            <a:ext cx="539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2009: Walker/</a:t>
            </a:r>
            <a:r>
              <a:rPr lang="en-US" dirty="0" err="1"/>
              <a:t>Saffman</a:t>
            </a:r>
            <a:r>
              <a:rPr lang="en-US" dirty="0"/>
              <a:t> and </a:t>
            </a:r>
            <a:r>
              <a:rPr lang="en-US" dirty="0" err="1"/>
              <a:t>Browaeys</a:t>
            </a:r>
            <a:r>
              <a:rPr lang="en-US" dirty="0"/>
              <a:t>/</a:t>
            </a:r>
            <a:r>
              <a:rPr lang="en-US" dirty="0" err="1"/>
              <a:t>Grangier</a:t>
            </a:r>
            <a:r>
              <a:rPr lang="en-US" dirty="0"/>
              <a:t> observe </a:t>
            </a:r>
            <a:r>
              <a:rPr lang="en-US" b="1" dirty="0"/>
              <a:t>Rydberg blockade</a:t>
            </a:r>
            <a:r>
              <a:rPr lang="en-US" dirty="0"/>
              <a:t>, the way to entangle two atoms.</a:t>
            </a: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777" y="3192686"/>
            <a:ext cx="4612331" cy="3188964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731520" y="1387736"/>
            <a:ext cx="0" cy="4295438"/>
          </a:xfrm>
          <a:prstGeom prst="straightConnector1">
            <a:avLst/>
          </a:prstGeom>
          <a:ln w="127000" cap="rnd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1706113" y="1387736"/>
            <a:ext cx="0" cy="4295438"/>
          </a:xfrm>
          <a:prstGeom prst="straightConnector1">
            <a:avLst/>
          </a:prstGeom>
          <a:ln w="127000" cap="rnd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38200" y="2903506"/>
            <a:ext cx="5399503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2010: MIT </a:t>
            </a:r>
            <a:r>
              <a:rPr lang="en-US" b="1" dirty="0">
                <a:solidFill>
                  <a:srgbClr val="FF0000"/>
                </a:solidFill>
              </a:rPr>
              <a:t>rejects</a:t>
            </a:r>
            <a:r>
              <a:rPr lang="en-US" dirty="0"/>
              <a:t> </a:t>
            </a:r>
            <a:r>
              <a:rPr lang="en-US" dirty="0" err="1"/>
              <a:t>Fangzhao</a:t>
            </a:r>
            <a:r>
              <a:rPr lang="en-US" dirty="0"/>
              <a:t> Alex An</a:t>
            </a:r>
          </a:p>
          <a:p>
            <a:r>
              <a:rPr lang="en-US" dirty="0">
                <a:solidFill>
                  <a:srgbClr val="333333"/>
                </a:solidFill>
              </a:rPr>
              <a:t>2014: MIT </a:t>
            </a:r>
            <a:r>
              <a:rPr lang="en-US" b="1" dirty="0">
                <a:solidFill>
                  <a:srgbClr val="FF0000"/>
                </a:solidFill>
              </a:rPr>
              <a:t>rejects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Fangzhao</a:t>
            </a:r>
            <a:r>
              <a:rPr lang="en-US" dirty="0">
                <a:solidFill>
                  <a:srgbClr val="333333"/>
                </a:solidFill>
              </a:rPr>
              <a:t> Alex An (instantaneously)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6203580" y="0"/>
            <a:ext cx="0" cy="7261412"/>
          </a:xfrm>
          <a:prstGeom prst="straightConnector1">
            <a:avLst/>
          </a:prstGeom>
          <a:ln w="38100" cap="rnd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D8CDFF0-1394-45F7-A536-ED27AB711D2B}"/>
              </a:ext>
            </a:extLst>
          </p:cNvPr>
          <p:cNvSpPr txBox="1"/>
          <p:nvPr/>
        </p:nvSpPr>
        <p:spPr>
          <a:xfrm>
            <a:off x="6344382" y="1516828"/>
            <a:ext cx="511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2001: </a:t>
            </a:r>
            <a:r>
              <a:rPr lang="en-US" dirty="0" err="1"/>
              <a:t>Grangier</a:t>
            </a:r>
            <a:r>
              <a:rPr lang="en-US" dirty="0"/>
              <a:t> and Meschede load single </a:t>
            </a:r>
            <a:r>
              <a:rPr lang="en-US" dirty="0">
                <a:solidFill>
                  <a:srgbClr val="FF00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HOT</a:t>
            </a:r>
            <a:r>
              <a:rPr lang="en-US" dirty="0"/>
              <a:t> atoms in optical tweezers.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3718F2-4BAB-4B44-9151-72E7BBE9C60F}"/>
              </a:ext>
            </a:extLst>
          </p:cNvPr>
          <p:cNvGrpSpPr/>
          <p:nvPr/>
        </p:nvGrpSpPr>
        <p:grpSpPr>
          <a:xfrm>
            <a:off x="6647681" y="2207978"/>
            <a:ext cx="4591050" cy="2819732"/>
            <a:chOff x="2276475" y="2933273"/>
            <a:chExt cx="4591050" cy="281973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B786777-1194-450D-8A48-DFFB33BD9603}"/>
                </a:ext>
              </a:extLst>
            </p:cNvPr>
            <p:cNvGrpSpPr/>
            <p:nvPr/>
          </p:nvGrpSpPr>
          <p:grpSpPr>
            <a:xfrm>
              <a:off x="2276475" y="2952590"/>
              <a:ext cx="4591050" cy="2800415"/>
              <a:chOff x="2276475" y="2952590"/>
              <a:chExt cx="4591050" cy="2800415"/>
            </a:xfrm>
          </p:grpSpPr>
          <p:pic>
            <p:nvPicPr>
              <p:cNvPr id="55" name="Picture 4" descr="Figure 2">
                <a:extLst>
                  <a:ext uri="{FF2B5EF4-FFF2-40B4-BE49-F238E27FC236}">
                    <a16:creationId xmlns:a16="http://schemas.microsoft.com/office/drawing/2014/main" id="{68E8E577-8B10-4C87-A02D-5811528513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2952590"/>
                <a:ext cx="4591050" cy="2769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4F9C1EB-027D-493D-883D-49F8E17D0E42}"/>
                  </a:ext>
                </a:extLst>
              </p:cNvPr>
              <p:cNvSpPr txBox="1"/>
              <p:nvPr/>
            </p:nvSpPr>
            <p:spPr>
              <a:xfrm>
                <a:off x="5232314" y="5537561"/>
                <a:ext cx="14302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Schlosser et al., </a:t>
                </a:r>
                <a:r>
                  <a:rPr lang="en-US" sz="800" i="1" dirty="0"/>
                  <a:t>Nature </a:t>
                </a:r>
                <a:r>
                  <a:rPr lang="en-US" sz="800" dirty="0"/>
                  <a:t>(2001)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5" name="Ink 50">
                  <a:extLst>
                    <a:ext uri="{FF2B5EF4-FFF2-40B4-BE49-F238E27FC236}">
                      <a16:creationId xmlns:a16="http://schemas.microsoft.com/office/drawing/2014/main" id="{469FF0F5-8370-463A-9844-F5FD0FB172EE}"/>
                    </a:ext>
                  </a:extLst>
                </p14:cNvPr>
                <p14:cNvContentPartPr/>
                <p14:nvPr/>
              </p14:nvContentPartPr>
              <p14:xfrm>
                <a:off x="2471475" y="2933273"/>
                <a:ext cx="281520" cy="478800"/>
              </p14:xfrm>
            </p:contentPart>
          </mc:Choice>
          <mc:Fallback xmlns="">
            <p:pic>
              <p:nvPicPr>
                <p:cNvPr id="54" name="Ink 50">
                  <a:extLst>
                    <a:ext uri="{FF2B5EF4-FFF2-40B4-BE49-F238E27FC236}">
                      <a16:creationId xmlns:a16="http://schemas.microsoft.com/office/drawing/2014/main" id="{469FF0F5-8370-463A-9844-F5FD0FB172E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35835" y="2897633"/>
                  <a:ext cx="353160" cy="550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0055" y="3688169"/>
            <a:ext cx="6705600" cy="16192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1652" y="3290791"/>
            <a:ext cx="4028164" cy="207415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D8CDFF0-1394-45F7-A536-ED27AB711D2B}"/>
              </a:ext>
            </a:extLst>
          </p:cNvPr>
          <p:cNvSpPr txBox="1"/>
          <p:nvPr/>
        </p:nvSpPr>
        <p:spPr>
          <a:xfrm>
            <a:off x="6370662" y="2185817"/>
            <a:ext cx="511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Blah blah </a:t>
            </a:r>
            <a:r>
              <a:rPr lang="en-US" dirty="0" err="1"/>
              <a:t>balh</a:t>
            </a:r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2291" y="3376406"/>
            <a:ext cx="3138174" cy="3352799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370662" y="2599657"/>
            <a:ext cx="5198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2015: People make </a:t>
            </a:r>
            <a:r>
              <a:rPr lang="en-US" b="1" dirty="0">
                <a:solidFill>
                  <a:srgbClr val="4472C4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COLD</a:t>
            </a:r>
            <a:r>
              <a:rPr lang="en-US" dirty="0"/>
              <a:t> atom tweezer arrays (</a:t>
            </a:r>
            <a:r>
              <a:rPr lang="en-US" dirty="0" err="1"/>
              <a:t>Browaeys</a:t>
            </a:r>
            <a:r>
              <a:rPr lang="en-US" dirty="0"/>
              <a:t>, </a:t>
            </a:r>
            <a:r>
              <a:rPr lang="en-US" b="1" dirty="0"/>
              <a:t>LUKIN</a:t>
            </a:r>
            <a:r>
              <a:rPr lang="en-US" dirty="0"/>
              <a:t>, </a:t>
            </a:r>
            <a:r>
              <a:rPr lang="en-US" dirty="0" err="1"/>
              <a:t>Saffman</a:t>
            </a:r>
            <a:r>
              <a:rPr lang="en-US" dirty="0"/>
              <a:t>, whatever)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70662" y="3252140"/>
            <a:ext cx="5399503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9/10/2019: </a:t>
            </a:r>
            <a:r>
              <a:rPr lang="en-US" dirty="0" err="1"/>
              <a:t>Fangzhao</a:t>
            </a:r>
            <a:r>
              <a:rPr lang="en-US" dirty="0"/>
              <a:t> Alex An applies to Honeywell</a:t>
            </a:r>
          </a:p>
          <a:p>
            <a:r>
              <a:rPr lang="en-US" dirty="0">
                <a:solidFill>
                  <a:srgbClr val="333333"/>
                </a:solidFill>
              </a:rPr>
              <a:t>9/21/2019: Honeywell </a:t>
            </a:r>
            <a:r>
              <a:rPr lang="en-US" b="1" dirty="0">
                <a:solidFill>
                  <a:srgbClr val="FF0000"/>
                </a:solidFill>
              </a:rPr>
              <a:t>rejects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Fangzhao</a:t>
            </a:r>
            <a:r>
              <a:rPr lang="en-US" dirty="0">
                <a:solidFill>
                  <a:srgbClr val="333333"/>
                </a:solidFill>
              </a:rPr>
              <a:t> Alex An</a:t>
            </a:r>
          </a:p>
        </p:txBody>
      </p:sp>
      <p:sp>
        <p:nvSpPr>
          <p:cNvPr id="6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QI/AMO journal club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6003754" y="675627"/>
            <a:ext cx="2783707" cy="1963495"/>
            <a:chOff x="6037564" y="684923"/>
            <a:chExt cx="2783707" cy="1963495"/>
          </a:xfrm>
        </p:grpSpPr>
        <p:pic>
          <p:nvPicPr>
            <p:cNvPr id="1030" name="Picture 6" descr="Thinking Face on Apple iOS 12.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564" y="1576845"/>
              <a:ext cx="1071573" cy="1071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Cloud Callout 64"/>
            <p:cNvSpPr/>
            <p:nvPr/>
          </p:nvSpPr>
          <p:spPr>
            <a:xfrm>
              <a:off x="6968407" y="684923"/>
              <a:ext cx="1852864" cy="1082745"/>
            </a:xfrm>
            <a:prstGeom prst="cloudCallout">
              <a:avLst>
                <a:gd name="adj1" fmla="val -42722"/>
                <a:gd name="adj2" fmla="val 4975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Sounds familiar…</a:t>
              </a:r>
            </a:p>
          </p:txBody>
        </p:sp>
      </p:grpSp>
      <p:sp>
        <p:nvSpPr>
          <p:cNvPr id="68" name="Explosion 2 67"/>
          <p:cNvSpPr/>
          <p:nvPr/>
        </p:nvSpPr>
        <p:spPr>
          <a:xfrm>
            <a:off x="2511138" y="3609238"/>
            <a:ext cx="7756264" cy="3854567"/>
          </a:xfrm>
          <a:prstGeom prst="irregularSeal2">
            <a:avLst/>
          </a:prstGeom>
          <a:solidFill>
            <a:srgbClr val="FFFF00"/>
          </a:solidFill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Gates with entangled atoms in tweezer arrays</a:t>
            </a:r>
          </a:p>
        </p:txBody>
      </p:sp>
      <p:sp>
        <p:nvSpPr>
          <p:cNvPr id="70" name="Freeform 69"/>
          <p:cNvSpPr/>
          <p:nvPr/>
        </p:nvSpPr>
        <p:spPr>
          <a:xfrm>
            <a:off x="8597076" y="4164993"/>
            <a:ext cx="946673" cy="882480"/>
          </a:xfrm>
          <a:custGeom>
            <a:avLst/>
            <a:gdLst>
              <a:gd name="connsiteX0" fmla="*/ 946673 w 946673"/>
              <a:gd name="connsiteY0" fmla="*/ 0 h 882480"/>
              <a:gd name="connsiteX1" fmla="*/ 634701 w 946673"/>
              <a:gd name="connsiteY1" fmla="*/ 484094 h 882480"/>
              <a:gd name="connsiteX2" fmla="*/ 0 w 946673"/>
              <a:gd name="connsiteY2" fmla="*/ 849854 h 8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673" h="882480">
                <a:moveTo>
                  <a:pt x="946673" y="0"/>
                </a:moveTo>
                <a:cubicBezTo>
                  <a:pt x="869576" y="171226"/>
                  <a:pt x="792480" y="342452"/>
                  <a:pt x="634701" y="484094"/>
                </a:cubicBezTo>
                <a:cubicBezTo>
                  <a:pt x="476922" y="625736"/>
                  <a:pt x="50202" y="993289"/>
                  <a:pt x="0" y="849854"/>
                </a:cubicBezTo>
              </a:path>
            </a:pathLst>
          </a:custGeom>
          <a:noFill/>
          <a:ln w="19050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3119718" y="3894268"/>
            <a:ext cx="1215614" cy="1226372"/>
          </a:xfrm>
          <a:custGeom>
            <a:avLst/>
            <a:gdLst>
              <a:gd name="connsiteX0" fmla="*/ 0 w 1215614"/>
              <a:gd name="connsiteY0" fmla="*/ 0 h 1226372"/>
              <a:gd name="connsiteX1" fmla="*/ 505609 w 1215614"/>
              <a:gd name="connsiteY1" fmla="*/ 774551 h 1226372"/>
              <a:gd name="connsiteX2" fmla="*/ 1215614 w 1215614"/>
              <a:gd name="connsiteY2" fmla="*/ 1226372 h 122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614" h="1226372">
                <a:moveTo>
                  <a:pt x="0" y="0"/>
                </a:moveTo>
                <a:cubicBezTo>
                  <a:pt x="151503" y="285078"/>
                  <a:pt x="303007" y="570156"/>
                  <a:pt x="505609" y="774551"/>
                </a:cubicBezTo>
                <a:cubicBezTo>
                  <a:pt x="708211" y="978946"/>
                  <a:pt x="995082" y="1197685"/>
                  <a:pt x="1215614" y="1226372"/>
                </a:cubicBezTo>
              </a:path>
            </a:pathLst>
          </a:custGeom>
          <a:noFill/>
          <a:ln w="1905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688977" y="4960750"/>
            <a:ext cx="50610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alpha val="3000"/>
                  </a:schemeClr>
                </a:solidFill>
              </a:rPr>
              <a:t>Unemployment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9730" y="1198217"/>
            <a:ext cx="1565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>
                <a:solidFill>
                  <a:srgbClr val="333333"/>
                </a:solidFill>
              </a:rPr>
              <a:t>Ridberg</a:t>
            </a:r>
            <a:r>
              <a:rPr lang="en-US" b="1" u="sng" dirty="0">
                <a:solidFill>
                  <a:srgbClr val="333333"/>
                </a:solidFill>
              </a:rPr>
              <a:t> atoms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608346" y="1121503"/>
            <a:ext cx="1062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333333"/>
                </a:solidFill>
              </a:rPr>
              <a:t>Tweezers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158453" y="540568"/>
            <a:ext cx="852592" cy="982405"/>
            <a:chOff x="10291769" y="587057"/>
            <a:chExt cx="852592" cy="982405"/>
          </a:xfrm>
        </p:grpSpPr>
        <p:pic>
          <p:nvPicPr>
            <p:cNvPr id="2050" name="Picture 2" descr="Arthur Ashkin EM1B5678 (44417135450)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1769" y="587057"/>
              <a:ext cx="651823" cy="868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 golden medallion with an embossed image of a bearded man facing left in profile. To the left of the man is the text &quot;ALFR•&quot; then &quot;NOBEL&quot;, and on the right, the text (smaller) &quot;NAT•&quot; then &quot;MDCCCXXXIII&quot; above, followed by (smaller) &quot;OB•&quot; then &quot;MDCCCXCVI&quot; below.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6241" y="1198217"/>
              <a:ext cx="378120" cy="37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113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  <p:bldP spid="51" grpId="0"/>
      <p:bldP spid="59" grpId="0"/>
      <p:bldP spid="63" grpId="0"/>
      <p:bldP spid="68" grpId="0" animBg="1"/>
      <p:bldP spid="70" grpId="0" animBg="1"/>
      <p:bldP spid="71" grpId="0" animBg="1"/>
      <p:bldP spid="72" grpId="0"/>
      <p:bldP spid="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AMO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 cap="sq">
            <a:noFill/>
            <a:prstDash val="dash"/>
            <a:bevel/>
          </a:ln>
        </p:spPr>
        <p:txBody>
          <a:bodyPr>
            <a:normAutofit/>
          </a:bodyPr>
          <a:lstStyle/>
          <a:p>
            <a:r>
              <a:rPr lang="en-US" sz="5400" dirty="0"/>
              <a:t>A Modern History of Citations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38200" y="1480364"/>
            <a:ext cx="3576637" cy="1548586"/>
            <a:chOff x="838200" y="1480364"/>
            <a:chExt cx="3576637" cy="15485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520320"/>
              <a:ext cx="3509962" cy="150863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3314408" y="1480364"/>
              <a:ext cx="1100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Science </a:t>
              </a:r>
              <a:r>
                <a:rPr lang="en-US" sz="1200" dirty="0"/>
                <a:t>(2015)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04125" y="1399971"/>
            <a:ext cx="4534931" cy="1481911"/>
            <a:chOff x="2433638" y="4166414"/>
            <a:chExt cx="4534931" cy="14819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3638" y="4184145"/>
              <a:ext cx="4526226" cy="14641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907060" y="4166414"/>
              <a:ext cx="10615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Nature </a:t>
              </a:r>
              <a:r>
                <a:rPr lang="en-US" sz="1200" dirty="0"/>
                <a:t>(2019)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40968" y="2551472"/>
            <a:ext cx="3581092" cy="2192290"/>
            <a:chOff x="7039585" y="1606806"/>
            <a:chExt cx="3581092" cy="21922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9585" y="1646498"/>
              <a:ext cx="3503696" cy="215259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9536085" y="1606806"/>
              <a:ext cx="1084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Science </a:t>
              </a:r>
              <a:r>
                <a:rPr lang="en-US" sz="1200" dirty="0"/>
                <a:t>(2019)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79310" y="4999551"/>
            <a:ext cx="6433380" cy="1081960"/>
            <a:chOff x="3044108" y="4918380"/>
            <a:chExt cx="6433380" cy="10819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4108" y="5195379"/>
              <a:ext cx="6329330" cy="80496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7315871" y="4918380"/>
              <a:ext cx="2161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Cover of New York Times </a:t>
              </a:r>
              <a:r>
                <a:rPr lang="en-US" sz="1200" dirty="0"/>
                <a:t>(2019)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542" y="2459280"/>
            <a:ext cx="4907413" cy="19383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144" y="1430616"/>
            <a:ext cx="5719032" cy="17772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658" y="3461098"/>
            <a:ext cx="3570774" cy="21555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509182" y="2622195"/>
            <a:ext cx="4243387" cy="1273713"/>
            <a:chOff x="6762750" y="5584287"/>
            <a:chExt cx="4243387" cy="12737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2750" y="5597009"/>
              <a:ext cx="4205287" cy="126099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944628" y="5584287"/>
              <a:ext cx="10615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Nature </a:t>
              </a:r>
              <a:r>
                <a:rPr lang="en-US" sz="1200" dirty="0"/>
                <a:t>(2017)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5030" y="3738101"/>
            <a:ext cx="4842257" cy="1024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7023224" y="3138256"/>
            <a:ext cx="3702359" cy="20293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TODO: I didn’t read this paper!!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40968" y="6079455"/>
            <a:ext cx="159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(today’s paper)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64512" y="1744771"/>
            <a:ext cx="1693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Tweezer assembly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96247" y="2659194"/>
            <a:ext cx="1878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Many-body SCIENCE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63209" y="3973179"/>
            <a:ext cx="3998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Improved Rydberg control: 2 entangled atoms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06020" y="1461595"/>
            <a:ext cx="1446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Quench stuff??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51605" y="3023822"/>
            <a:ext cx="2032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Huge entangled states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3264" y="789335"/>
            <a:ext cx="3257550" cy="5343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grpSp>
        <p:nvGrpSpPr>
          <p:cNvPr id="2" name="Group 1"/>
          <p:cNvGrpSpPr/>
          <p:nvPr/>
        </p:nvGrpSpPr>
        <p:grpSpPr>
          <a:xfrm>
            <a:off x="7205262" y="3084971"/>
            <a:ext cx="3113744" cy="2555017"/>
            <a:chOff x="7116306" y="2608483"/>
            <a:chExt cx="3113744" cy="2555017"/>
          </a:xfrm>
        </p:grpSpPr>
        <p:pic>
          <p:nvPicPr>
            <p:cNvPr id="5122" name="Picture 2" descr="https://oqatomlcfio.files.wordpress.com/2018/01/tour_eiffel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306" y="2608483"/>
              <a:ext cx="3042495" cy="2304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8395894" y="4917279"/>
              <a:ext cx="18341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Browaeys</a:t>
              </a:r>
              <a:r>
                <a:rPr lang="en-US" sz="1000" dirty="0"/>
                <a:t> group website (2018)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 rot="1800000">
            <a:off x="3737449" y="1859005"/>
            <a:ext cx="95562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Cat states of 20 entangled atoms!!</a:t>
            </a:r>
          </a:p>
        </p:txBody>
      </p:sp>
      <p:sp>
        <p:nvSpPr>
          <p:cNvPr id="25" name="Rectangle 24"/>
          <p:cNvSpPr/>
          <p:nvPr/>
        </p:nvSpPr>
        <p:spPr>
          <a:xfrm rot="20700000">
            <a:off x="426256" y="2829901"/>
            <a:ext cx="11355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Spatially-separated entangled atoms!!!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0236" y="4542902"/>
            <a:ext cx="11598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4"/>
                </a:solidFill>
                <a:effectLst/>
              </a:rPr>
              <a:t>Machine/citizen-scientist-learned feedback/optimization algorithm</a:t>
            </a:r>
          </a:p>
        </p:txBody>
      </p:sp>
    </p:spTree>
    <p:extLst>
      <p:ext uri="{BB962C8B-B14F-4D97-AF65-F5344CB8AC3E}">
        <p14:creationId xmlns:p14="http://schemas.microsoft.com/office/powerpoint/2010/main" val="22794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/>
      <p:bldP spid="36" grpId="0"/>
      <p:bldP spid="37" grpId="0"/>
      <p:bldP spid="38" grpId="0"/>
      <p:bldP spid="39" grpId="0"/>
      <p:bldP spid="40" grpId="0"/>
      <p:bldP spid="24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CM/AMO journal club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838200" y="65552"/>
            <a:ext cx="10515600" cy="1325563"/>
          </a:xfrm>
          <a:ln cap="sq">
            <a:noFill/>
            <a:prstDash val="dash"/>
            <a:bevel/>
          </a:ln>
        </p:spPr>
        <p:txBody>
          <a:bodyPr>
            <a:noAutofit/>
          </a:bodyPr>
          <a:lstStyle/>
          <a:p>
            <a:r>
              <a:rPr lang="en-US" sz="2400" dirty="0"/>
              <a:t>What’s with tweezer arrays?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263" y="1905749"/>
            <a:ext cx="5431473" cy="4064971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1344146" y="1004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+mn-lt"/>
              </a:rPr>
              <a:t>Recall the (defunct) CM/AMO journal club of Feb. 12,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4146" y="1404096"/>
            <a:ext cx="101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1" dirty="0"/>
              <a:t>Quantum gas microscopes</a:t>
            </a:r>
            <a:r>
              <a:rPr lang="en-US" dirty="0"/>
              <a:t>: looking at big 1D/2D optical lattices with a big lens really close to the atoms.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44146" y="1771154"/>
            <a:ext cx="725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1" dirty="0"/>
              <a:t>Optical tweezer arrays</a:t>
            </a:r>
            <a:r>
              <a:rPr lang="en-US" dirty="0"/>
              <a:t>: Building a lattice with individually trapped atoms</a:t>
            </a:r>
          </a:p>
        </p:txBody>
      </p:sp>
      <p:pic>
        <p:nvPicPr>
          <p:cNvPr id="2050" name="Picture 2" descr="https://science.sciencemag.org/content/sci/365/6458/1079/F1.large.jpg?width=800&amp;height=600&amp;carouse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38" y="-2391198"/>
            <a:ext cx="5629836" cy="3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28805" y="2175511"/>
            <a:ext cx="1393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Science</a:t>
            </a:r>
            <a:r>
              <a:rPr lang="en-US" sz="1200" dirty="0"/>
              <a:t> (last </a:t>
            </a:r>
            <a:r>
              <a:rPr lang="en-US" sz="1200" dirty="0" err="1"/>
              <a:t>friday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13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07407E-6 L 0 0.00024 L 0.00781 0.00255 C 0.00885 0.00301 0.00977 0.00371 0.01094 0.00417 C 0.01263 0.00463 0.01458 0.00487 0.01641 0.00556 C 0.01745 0.00579 0.01836 0.00649 0.01953 0.00695 C 0.02604 0.00926 0.0263 0.00926 0.03203 0.01112 L 0.09766 0.00973 C 0.10208 0.00949 0.10273 0.00741 0.10703 0.00556 C 0.10846 0.00487 0.11016 0.00463 0.11172 0.00417 C 0.11328 0.00324 0.11471 0.00186 0.11641 0.00139 C 0.1181 0.00047 0.12005 0.00047 0.12188 -4.07407E-6 C 0.1237 -0.00092 0.12539 -0.00208 0.12734 -0.00277 C 0.12904 -0.00347 0.13099 -0.0037 0.13281 -0.00439 C 0.13464 -0.00509 0.13633 -0.00648 0.13828 -0.00694 C 0.14766 -0.01041 0.14128 -0.00601 0.15078 -0.01134 C 0.15638 -0.01435 0.15716 -0.01574 0.1625 -0.01944 C 0.16654 -0.02245 0.17057 -0.02592 0.175 -0.02777 C 0.17917 -0.02963 0.18333 -0.03125 0.1875 -0.03333 L 0.19297 -0.03611 C 0.19492 -0.03726 0.19714 -0.03773 0.19922 -0.03888 C 0.20104 -0.04004 0.20273 -0.04189 0.20469 -0.04305 C 0.20677 -0.04467 0.21419 -0.0493 0.21641 -0.05138 C 0.22018 -0.05555 0.23008 -0.06759 0.23359 -0.07361 C 0.2362 -0.07824 0.23906 -0.0824 0.24141 -0.0875 C 0.24427 -0.09421 0.24727 -0.10023 0.24922 -0.10833 C 0.24974 -0.11064 0.25013 -0.11319 0.25078 -0.11527 C 0.25143 -0.11782 0.25247 -0.1199 0.25313 -0.12222 C 0.25378 -0.125 0.25404 -0.12801 0.25469 -0.13055 C 0.25534 -0.13356 0.25625 -0.13611 0.25703 -0.13888 C 0.25729 -0.14166 0.25755 -0.14444 0.25781 -0.14722 C 0.25833 -0.1537 0.25846 -0.16041 0.25938 -0.16666 C 0.2599 -0.17037 0.26042 -0.17407 0.26094 -0.17777 C 0.2612 -0.18101 0.2612 -0.18449 0.26172 -0.1875 C 0.26263 -0.19513 0.26419 -0.20231 0.26484 -0.20972 C 0.2651 -0.21342 0.26523 -0.21736 0.26563 -0.22083 C 0.26914 -0.25532 0.26549 -0.21111 0.26797 -0.24166 C 0.26771 -0.27986 0.26784 -0.31782 0.26719 -0.35555 C 0.26706 -0.36134 0.26615 -0.36666 0.26563 -0.37222 L 0.26484 -0.38055 C 0.26458 -0.38333 0.26445 -0.38634 0.26406 -0.38888 C 0.26354 -0.39166 0.26289 -0.39444 0.2625 -0.39722 C 0.26211 -0.39953 0.26198 -0.40208 0.26172 -0.40416 C 0.2612 -0.40671 0.26055 -0.40879 0.26016 -0.41134 C 0.25977 -0.41342 0.25964 -0.41597 0.25938 -0.41805 C 0.25885 -0.4206 0.2582 -0.42268 0.25781 -0.425 C 0.25742 -0.42685 0.25729 -0.42893 0.25703 -0.43055 C 0.25638 -0.43356 0.25482 -0.44051 0.25391 -0.44305 C 0.25313 -0.44513 0.25221 -0.44676 0.25156 -0.44861 C 0.24948 -0.45463 0.25 -0.45694 0.24688 -0.4625 L 0.2375 -0.47916 L 0.23516 -0.48333 C 0.23438 -0.48495 0.23372 -0.48657 0.23281 -0.4875 L 0.22656 -0.49444 C 0.22526 -0.49606 0.22383 -0.49722 0.22266 -0.49884 C 0.22161 -0.5 0.22057 -0.50185 0.21953 -0.50277 C 0.21823 -0.50416 0.2168 -0.50439 0.21563 -0.50578 C 0.21445 -0.50671 0.21354 -0.50879 0.2125 -0.50972 C 0.20716 -0.51458 0.20495 -0.51504 0.2 -0.51805 C 0.18828 -0.52569 0.20781 -0.51435 0.1875 -0.52523 C 0.18581 -0.52592 0.18438 -0.52731 0.18281 -0.52777 C 0.17969 -0.52916 0.17656 -0.52963 0.17344 -0.53032 C 0.17188 -0.53101 0.17031 -0.53171 0.16875 -0.53194 C 0.16693 -0.53217 0.16497 -0.53287 0.16328 -0.53333 C 0.1487 -0.53888 0.16667 -0.53402 0.15234 -0.53773 L 0.07422 -0.53588 C 0.07148 -0.53588 0.06901 -0.53402 0.06641 -0.53333 L 0.05703 -0.53032 C 0.05547 -0.53009 0.05378 -0.53009 0.05234 -0.52916 C 0.0487 -0.52731 0.04492 -0.52592 0.04141 -0.52314 C 0.03984 -0.52268 0.03815 -0.52199 0.03672 -0.52083 C 0.03398 -0.51828 0.03151 -0.51551 0.02891 -0.51273 C 0.0276 -0.51111 0.0263 -0.50949 0.025 -0.50856 C 0.02344 -0.5074 0.0194 -0.50463 0.01797 -0.50277 C 0.01549 -0.5 0.01263 -0.49745 0.01094 -0.49305 C 0.00898 -0.48888 0.00846 -0.48703 0.00625 -0.48333 C 0.00521 -0.48194 0.00391 -0.48101 0.00313 -0.47916 C 0.0013 -0.47592 -0.00156 -0.46828 -0.00156 -0.46805 C -0.00182 -0.46666 -0.00208 -0.46527 -0.00234 -0.46388 C -0.00312 -0.46064 -0.00404 -0.45763 -0.00469 -0.45416 C -0.00547 -0.45069 -0.00599 -0.44351 -0.00625 -0.44027 C -0.00599 -0.43541 -0.00599 -0.42338 -0.00391 -0.41805 C -0.00286 -0.41527 -0.00221 -0.41226 -0.00078 -0.40972 C 0.00599 -0.39768 -0.00273 -0.4125 0.00391 -0.40277 C 0.0138 -0.38819 -0.00065 -0.40787 0.00859 -0.39583 C 0.01068 -0.39328 0.01237 -0.38935 0.01484 -0.38773 C 0.01706 -0.38588 0.02096 -0.3831 0.02344 -0.38194 C 0.02513 -0.38125 0.02708 -0.38125 0.02891 -0.38055 C 0.03073 -0.37986 0.03242 -0.3787 0.03438 -0.37777 C 0.03984 -0.37569 0.04831 -0.37569 0.05313 -0.375 C 0.05885 -0.3743 0.06458 -0.37314 0.07031 -0.37222 C 0.09023 -0.37407 0.09583 -0.37291 0.11172 -0.37777 C 0.11992 -0.38032 0.12708 -0.38333 0.13516 -0.38773 C 0.13906 -0.38981 0.14297 -0.39189 0.14688 -0.39467 C 0.15078 -0.39745 0.15469 -0.40069 0.15859 -0.40416 C 0.16641 -0.41134 0.17513 -0.41643 0.18203 -0.42638 C 0.18516 -0.43101 0.18828 -0.43541 0.19141 -0.44027 C 0.19727 -0.45 0.20456 -0.46388 0.20938 -0.47523 C 0.21445 -0.48726 0.21927 -0.5 0.22422 -0.51273 C 0.22656 -0.51898 0.22943 -0.52453 0.23125 -0.53194 C 0.23281 -0.53773 0.23424 -0.54398 0.23594 -0.55 C 0.23789 -0.5574 0.24714 -0.5868 0.25 -0.59976 C 0.25586 -0.62754 0.24753 -0.5993 0.25703 -0.63888 C 0.25781 -0.64213 0.25872 -0.64513 0.25938 -0.64838 C 0.26094 -0.65717 0.26237 -0.66967 0.26484 -0.67916 C 0.26628 -0.68472 0.26797 -0.69004 0.26953 -0.69583 C 0.26979 -0.69699 0.26992 -0.69861 0.27031 -0.7 C 0.2707 -0.70138 0.27188 -0.70416 0.27188 -0.70393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3465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79167E-6 -4.07407E-6 L -4.79167E-6 0.00024 C 0.00209 0.00324 0.00417 0.00625 0.00612 0.00949 C 0.00769 0.01204 0.01055 0.01737 0.01055 0.0176 C 0.0112 0.02061 0.01185 0.02362 0.01237 0.02686 C 0.01264 0.02894 0.01277 0.03102 0.01329 0.03311 C 0.01368 0.03519 0.01446 0.03727 0.01498 0.03936 C 0.01537 0.04074 0.0155 0.0426 0.01589 0.04399 C 0.01641 0.0463 0.01719 0.04815 0.01771 0.05024 C 0.01915 0.05741 0.01784 0.05533 0.01941 0.06135 C 0.02045 0.06551 0.02175 0.06968 0.02292 0.07385 L 0.02474 0.0801 L 0.02644 0.08635 C 0.02696 0.09098 0.02722 0.09468 0.02826 0.09885 C 0.02878 0.10093 0.02956 0.10301 0.02995 0.10487 C 0.03073 0.10811 0.03112 0.11135 0.03178 0.11459 C 0.03204 0.11621 0.03243 0.1176 0.03269 0.11899 C 0.03347 0.12477 0.03386 0.12732 0.03438 0.13311 C 0.03477 0.13681 0.0349 0.14051 0.03529 0.14422 C 0.03542 0.14584 0.03594 0.14723 0.0362 0.14885 C 0.03659 0.15162 0.03685 0.15417 0.03711 0.15672 C 0.03737 0.16088 0.0375 0.16505 0.0379 0.16922 C 0.03816 0.17107 0.03855 0.17246 0.03881 0.17408 C 0.0392 0.17616 0.03946 0.17848 0.03972 0.18056 C 0.03998 0.18936 0.04011 0.19815 0.04063 0.20718 C 0.04063 0.20857 0.04154 0.20996 0.04154 0.21181 C 0.04154 0.24098 0.04141 0.27014 0.04063 0.29954 C 0.0405 0.30371 0.0392 0.30787 0.03881 0.31204 C 0.03777 0.32362 0.03842 0.31829 0.03711 0.32778 C 0.03672 0.33241 0.03646 0.33704 0.0362 0.3419 C 0.03516 0.35949 0.0362 0.35232 0.03438 0.36227 C 0.03412 0.36875 0.03373 0.38264 0.03269 0.39051 C 0.03191 0.39607 0.03073 0.40116 0.02917 0.40602 C 0.02865 0.40787 0.02774 0.40903 0.02735 0.41088 C 0.02657 0.41389 0.02618 0.41713 0.02566 0.42014 L 0.02474 0.425 C 0.02435 0.42662 0.02435 0.42824 0.02383 0.42963 C 0.02175 0.43519 0.0211 0.43635 0.01941 0.44375 C 0.01875 0.44676 0.01823 0.45 0.01771 0.45324 L 0.01498 0.46737 L 0.01407 0.47199 C 0.01381 0.47362 0.01381 0.47524 0.01329 0.47662 L 0.01146 0.48149 C 0.00964 0.49098 0.01172 0.48079 0.00886 0.49237 C 0.00821 0.49491 0.00756 0.49769 0.00704 0.50024 C 0.00678 0.50186 0.00665 0.50348 0.00612 0.50487 C 0.00547 0.50718 0.0043 0.50903 0.00352 0.51112 C 0.00222 0.51528 0.00157 0.52014 -4.79167E-6 0.52385 C -0.00091 0.52593 -0.00169 0.52801 -0.0026 0.5301 C -0.00312 0.53125 -0.0039 0.53195 -0.00442 0.53311 C -0.00546 0.53565 -0.00625 0.53843 -0.00703 0.54098 C -0.00833 0.54514 -0.00898 0.54977 -0.01054 0.55348 C -0.01145 0.55556 -0.01236 0.55764 -0.01328 0.55996 C -0.0138 0.56135 -0.01432 0.5632 -0.01497 0.56459 C -0.01614 0.5669 -0.01744 0.56852 -0.01848 0.57084 C -0.0207 0.57547 -0.02239 0.58079 -0.02473 0.58496 C -0.02591 0.58704 -0.02695 0.58936 -0.02825 0.59121 C -0.02903 0.59237 -0.03007 0.59329 -0.03085 0.59445 C -0.03242 0.5963 -0.03385 0.59838 -0.03528 0.6007 C -0.04231 0.61158 -0.03502 0.60278 -0.04322 0.61158 C -0.04557 0.61412 -0.04778 0.6176 -0.05026 0.61945 C -0.05182 0.62061 -0.05338 0.6213 -0.05468 0.62269 C -0.05664 0.62431 -0.0582 0.62686 -0.06002 0.62894 C -0.06145 0.63056 -0.06302 0.63195 -0.06445 0.63357 C -0.06536 0.63473 -0.06614 0.63588 -0.06705 0.63681 C -0.06705 0.63704 -0.07369 0.64074 -0.075 0.64144 C -0.07591 0.6419 -0.07682 0.64213 -0.0776 0.64306 C -0.08307 0.64931 -0.07734 0.64329 -0.08385 0.64769 C -0.09309 0.65394 -0.08177 0.64838 -0.09088 0.65232 C -0.09622 0.6588 -0.09049 0.65278 -0.09713 0.65718 C -0.0983 0.65787 -0.09934 0.65949 -0.10065 0.66019 C -0.10169 0.66088 -0.10299 0.66112 -0.10416 0.66181 C -0.10507 0.66227 -0.10585 0.66297 -0.10677 0.66343 C -0.10937 0.66459 -0.1151 0.66713 -0.11822 0.66806 C -0.12057 0.66875 -0.12291 0.66899 -0.12526 0.66968 C -0.12773 0.67037 -0.12994 0.67223 -0.13242 0.67269 C -0.13437 0.67338 -0.13645 0.67362 -0.13854 0.67431 C -0.14088 0.67524 -0.14322 0.67686 -0.14557 0.67755 C -0.14765 0.67801 -0.14973 0.67848 -0.15182 0.67917 C -0.15299 0.6794 -0.15416 0.68033 -0.15533 0.68056 C -0.15924 0.68195 -0.16289 0.68218 -0.16679 0.6838 C -0.1677 0.68403 -0.16848 0.68496 -0.1694 0.68542 C -0.17291 0.68658 -0.17656 0.68704 -0.18007 0.68843 C -0.18125 0.68889 -0.18242 0.68936 -0.18359 0.69005 C -0.1845 0.69051 -0.18528 0.69144 -0.18619 0.69167 C -0.18945 0.69237 -0.1927 0.6926 -0.19596 0.69329 C -0.19843 0.69468 -0.19934 0.69537 -0.20208 0.6963 C -0.20377 0.69699 -0.20559 0.69723 -0.20742 0.69792 C -0.20833 0.69815 -0.20911 0.69908 -0.21002 0.69954 C -0.21171 0.70024 -0.21354 0.70047 -0.21536 0.70093 C -0.21679 0.70139 -0.21822 0.70186 -0.21979 0.70255 C -0.22057 0.70301 -0.22148 0.70394 -0.22239 0.70417 C -0.22851 0.7051 -0.23476 0.7051 -0.24088 0.70579 C -0.24531 0.70625 -0.24973 0.70672 -0.25416 0.70718 C -0.25768 0.70926 -0.25585 0.7088 -0.25937 0.7088 " pathEditMode="relative" rAng="0" ptsTypes="AAAAAAAAAAAAAAAAAAAAAAAAAAAAAAAAAAAAAAAAAAAAAAAAAAAAAAAAAAAAAAAAAAAAAAAAAAAAAAAAAAAAAAAAAAAAAAA">
                                      <p:cBhvr>
                                        <p:cTn id="39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35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41" dur="13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41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AM journal club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80646" y="932883"/>
            <a:ext cx="7258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i="1" dirty="0"/>
              <a:t>Optical tweezer arrays</a:t>
            </a:r>
            <a:r>
              <a:rPr lang="en-US" dirty="0"/>
              <a:t>: Building a lattice with individually trapped atoms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An analogy: graduate students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838200" y="65552"/>
            <a:ext cx="10515600" cy="1325563"/>
          </a:xfrm>
          <a:prstGeom prst="rect">
            <a:avLst/>
          </a:prstGeom>
          <a:ln cap="sq">
            <a:noFill/>
            <a:prstDash val="dash"/>
            <a:beve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What’s with tweezer arrays?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31" y="1809807"/>
            <a:ext cx="8367163" cy="36078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2290762"/>
            <a:ext cx="8216900" cy="65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76400" y="1717803"/>
            <a:ext cx="8216900" cy="658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81401" y="4936757"/>
            <a:ext cx="122379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/>
              <a:t>Two-body loss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31182" y="3654587"/>
            <a:ext cx="7713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weakly bound</a:t>
            </a:r>
          </a:p>
        </p:txBody>
      </p:sp>
      <p:sp>
        <p:nvSpPr>
          <p:cNvPr id="13" name="Freeform 12"/>
          <p:cNvSpPr/>
          <p:nvPr/>
        </p:nvSpPr>
        <p:spPr>
          <a:xfrm>
            <a:off x="1373627" y="2774238"/>
            <a:ext cx="9745980" cy="3108960"/>
          </a:xfrm>
          <a:custGeom>
            <a:avLst/>
            <a:gdLst>
              <a:gd name="connsiteX0" fmla="*/ 3451860 w 9745980"/>
              <a:gd name="connsiteY0" fmla="*/ 0 h 3108960"/>
              <a:gd name="connsiteX1" fmla="*/ 3451860 w 9745980"/>
              <a:gd name="connsiteY1" fmla="*/ 0 h 3108960"/>
              <a:gd name="connsiteX2" fmla="*/ 3390900 w 9745980"/>
              <a:gd name="connsiteY2" fmla="*/ 22860 h 3108960"/>
              <a:gd name="connsiteX3" fmla="*/ 3337560 w 9745980"/>
              <a:gd name="connsiteY3" fmla="*/ 30480 h 3108960"/>
              <a:gd name="connsiteX4" fmla="*/ 3307080 w 9745980"/>
              <a:gd name="connsiteY4" fmla="*/ 38100 h 3108960"/>
              <a:gd name="connsiteX5" fmla="*/ 3261360 w 9745980"/>
              <a:gd name="connsiteY5" fmla="*/ 60960 h 3108960"/>
              <a:gd name="connsiteX6" fmla="*/ 3230880 w 9745980"/>
              <a:gd name="connsiteY6" fmla="*/ 76200 h 3108960"/>
              <a:gd name="connsiteX7" fmla="*/ 3116580 w 9745980"/>
              <a:gd name="connsiteY7" fmla="*/ 99060 h 3108960"/>
              <a:gd name="connsiteX8" fmla="*/ 3055620 w 9745980"/>
              <a:gd name="connsiteY8" fmla="*/ 106680 h 3108960"/>
              <a:gd name="connsiteX9" fmla="*/ 3002280 w 9745980"/>
              <a:gd name="connsiteY9" fmla="*/ 121920 h 3108960"/>
              <a:gd name="connsiteX10" fmla="*/ 2926080 w 9745980"/>
              <a:gd name="connsiteY10" fmla="*/ 129540 h 3108960"/>
              <a:gd name="connsiteX11" fmla="*/ 2903220 w 9745980"/>
              <a:gd name="connsiteY11" fmla="*/ 137160 h 3108960"/>
              <a:gd name="connsiteX12" fmla="*/ 2857500 w 9745980"/>
              <a:gd name="connsiteY12" fmla="*/ 144780 h 3108960"/>
              <a:gd name="connsiteX13" fmla="*/ 2834640 w 9745980"/>
              <a:gd name="connsiteY13" fmla="*/ 160020 h 3108960"/>
              <a:gd name="connsiteX14" fmla="*/ 2788920 w 9745980"/>
              <a:gd name="connsiteY14" fmla="*/ 175260 h 3108960"/>
              <a:gd name="connsiteX15" fmla="*/ 2766060 w 9745980"/>
              <a:gd name="connsiteY15" fmla="*/ 182880 h 3108960"/>
              <a:gd name="connsiteX16" fmla="*/ 2743200 w 9745980"/>
              <a:gd name="connsiteY16" fmla="*/ 190500 h 3108960"/>
              <a:gd name="connsiteX17" fmla="*/ 2720340 w 9745980"/>
              <a:gd name="connsiteY17" fmla="*/ 205740 h 3108960"/>
              <a:gd name="connsiteX18" fmla="*/ 2674620 w 9745980"/>
              <a:gd name="connsiteY18" fmla="*/ 220980 h 3108960"/>
              <a:gd name="connsiteX19" fmla="*/ 2651760 w 9745980"/>
              <a:gd name="connsiteY19" fmla="*/ 236220 h 3108960"/>
              <a:gd name="connsiteX20" fmla="*/ 2613660 w 9745980"/>
              <a:gd name="connsiteY20" fmla="*/ 243840 h 3108960"/>
              <a:gd name="connsiteX21" fmla="*/ 2567940 w 9745980"/>
              <a:gd name="connsiteY21" fmla="*/ 259080 h 3108960"/>
              <a:gd name="connsiteX22" fmla="*/ 2545080 w 9745980"/>
              <a:gd name="connsiteY22" fmla="*/ 274320 h 3108960"/>
              <a:gd name="connsiteX23" fmla="*/ 2476500 w 9745980"/>
              <a:gd name="connsiteY23" fmla="*/ 281940 h 3108960"/>
              <a:gd name="connsiteX24" fmla="*/ 1272540 w 9745980"/>
              <a:gd name="connsiteY24" fmla="*/ 289560 h 3108960"/>
              <a:gd name="connsiteX25" fmla="*/ 944880 w 9745980"/>
              <a:gd name="connsiteY25" fmla="*/ 304800 h 3108960"/>
              <a:gd name="connsiteX26" fmla="*/ 830580 w 9745980"/>
              <a:gd name="connsiteY26" fmla="*/ 312420 h 3108960"/>
              <a:gd name="connsiteX27" fmla="*/ 800100 w 9745980"/>
              <a:gd name="connsiteY27" fmla="*/ 320040 h 3108960"/>
              <a:gd name="connsiteX28" fmla="*/ 777240 w 9745980"/>
              <a:gd name="connsiteY28" fmla="*/ 327660 h 3108960"/>
              <a:gd name="connsiteX29" fmla="*/ 731520 w 9745980"/>
              <a:gd name="connsiteY29" fmla="*/ 335280 h 3108960"/>
              <a:gd name="connsiteX30" fmla="*/ 662940 w 9745980"/>
              <a:gd name="connsiteY30" fmla="*/ 358140 h 3108960"/>
              <a:gd name="connsiteX31" fmla="*/ 594360 w 9745980"/>
              <a:gd name="connsiteY31" fmla="*/ 381000 h 3108960"/>
              <a:gd name="connsiteX32" fmla="*/ 571500 w 9745980"/>
              <a:gd name="connsiteY32" fmla="*/ 388620 h 3108960"/>
              <a:gd name="connsiteX33" fmla="*/ 495300 w 9745980"/>
              <a:gd name="connsiteY33" fmla="*/ 426720 h 3108960"/>
              <a:gd name="connsiteX34" fmla="*/ 495300 w 9745980"/>
              <a:gd name="connsiteY34" fmla="*/ 426720 h 3108960"/>
              <a:gd name="connsiteX35" fmla="*/ 457200 w 9745980"/>
              <a:gd name="connsiteY35" fmla="*/ 449580 h 3108960"/>
              <a:gd name="connsiteX36" fmla="*/ 426720 w 9745980"/>
              <a:gd name="connsiteY36" fmla="*/ 472440 h 3108960"/>
              <a:gd name="connsiteX37" fmla="*/ 388620 w 9745980"/>
              <a:gd name="connsiteY37" fmla="*/ 487680 h 3108960"/>
              <a:gd name="connsiteX38" fmla="*/ 358140 w 9745980"/>
              <a:gd name="connsiteY38" fmla="*/ 518160 h 3108960"/>
              <a:gd name="connsiteX39" fmla="*/ 289560 w 9745980"/>
              <a:gd name="connsiteY39" fmla="*/ 579120 h 3108960"/>
              <a:gd name="connsiteX40" fmla="*/ 243840 w 9745980"/>
              <a:gd name="connsiteY40" fmla="*/ 662940 h 3108960"/>
              <a:gd name="connsiteX41" fmla="*/ 228600 w 9745980"/>
              <a:gd name="connsiteY41" fmla="*/ 693420 h 3108960"/>
              <a:gd name="connsiteX42" fmla="*/ 182880 w 9745980"/>
              <a:gd name="connsiteY42" fmla="*/ 746760 h 3108960"/>
              <a:gd name="connsiteX43" fmla="*/ 137160 w 9745980"/>
              <a:gd name="connsiteY43" fmla="*/ 853440 h 3108960"/>
              <a:gd name="connsiteX44" fmla="*/ 68580 w 9745980"/>
              <a:gd name="connsiteY44" fmla="*/ 1036320 h 3108960"/>
              <a:gd name="connsiteX45" fmla="*/ 38100 w 9745980"/>
              <a:gd name="connsiteY45" fmla="*/ 1127760 h 3108960"/>
              <a:gd name="connsiteX46" fmla="*/ 22860 w 9745980"/>
              <a:gd name="connsiteY46" fmla="*/ 1234440 h 3108960"/>
              <a:gd name="connsiteX47" fmla="*/ 0 w 9745980"/>
              <a:gd name="connsiteY47" fmla="*/ 1341120 h 3108960"/>
              <a:gd name="connsiteX48" fmla="*/ 7620 w 9745980"/>
              <a:gd name="connsiteY48" fmla="*/ 1737360 h 3108960"/>
              <a:gd name="connsiteX49" fmla="*/ 15240 w 9745980"/>
              <a:gd name="connsiteY49" fmla="*/ 1790700 h 3108960"/>
              <a:gd name="connsiteX50" fmla="*/ 45720 w 9745980"/>
              <a:gd name="connsiteY50" fmla="*/ 1897380 h 3108960"/>
              <a:gd name="connsiteX51" fmla="*/ 60960 w 9745980"/>
              <a:gd name="connsiteY51" fmla="*/ 1958340 h 3108960"/>
              <a:gd name="connsiteX52" fmla="*/ 91440 w 9745980"/>
              <a:gd name="connsiteY52" fmla="*/ 2011680 h 3108960"/>
              <a:gd name="connsiteX53" fmla="*/ 121920 w 9745980"/>
              <a:gd name="connsiteY53" fmla="*/ 2072640 h 3108960"/>
              <a:gd name="connsiteX54" fmla="*/ 190500 w 9745980"/>
              <a:gd name="connsiteY54" fmla="*/ 2179320 h 3108960"/>
              <a:gd name="connsiteX55" fmla="*/ 327660 w 9745980"/>
              <a:gd name="connsiteY55" fmla="*/ 2324100 h 3108960"/>
              <a:gd name="connsiteX56" fmla="*/ 441960 w 9745980"/>
              <a:gd name="connsiteY56" fmla="*/ 2415540 h 3108960"/>
              <a:gd name="connsiteX57" fmla="*/ 502920 w 9745980"/>
              <a:gd name="connsiteY57" fmla="*/ 2453640 h 3108960"/>
              <a:gd name="connsiteX58" fmla="*/ 563880 w 9745980"/>
              <a:gd name="connsiteY58" fmla="*/ 2499360 h 3108960"/>
              <a:gd name="connsiteX59" fmla="*/ 708660 w 9745980"/>
              <a:gd name="connsiteY59" fmla="*/ 2575560 h 3108960"/>
              <a:gd name="connsiteX60" fmla="*/ 853440 w 9745980"/>
              <a:gd name="connsiteY60" fmla="*/ 2651760 h 3108960"/>
              <a:gd name="connsiteX61" fmla="*/ 1005840 w 9745980"/>
              <a:gd name="connsiteY61" fmla="*/ 2712720 h 3108960"/>
              <a:gd name="connsiteX62" fmla="*/ 1097280 w 9745980"/>
              <a:gd name="connsiteY62" fmla="*/ 2750820 h 3108960"/>
              <a:gd name="connsiteX63" fmla="*/ 1264920 w 9745980"/>
              <a:gd name="connsiteY63" fmla="*/ 2811780 h 3108960"/>
              <a:gd name="connsiteX64" fmla="*/ 1424940 w 9745980"/>
              <a:gd name="connsiteY64" fmla="*/ 2880360 h 3108960"/>
              <a:gd name="connsiteX65" fmla="*/ 1493520 w 9745980"/>
              <a:gd name="connsiteY65" fmla="*/ 2903220 h 3108960"/>
              <a:gd name="connsiteX66" fmla="*/ 1569720 w 9745980"/>
              <a:gd name="connsiteY66" fmla="*/ 2918460 h 3108960"/>
              <a:gd name="connsiteX67" fmla="*/ 1645920 w 9745980"/>
              <a:gd name="connsiteY67" fmla="*/ 2941320 h 3108960"/>
              <a:gd name="connsiteX68" fmla="*/ 1722120 w 9745980"/>
              <a:gd name="connsiteY68" fmla="*/ 2956560 h 3108960"/>
              <a:gd name="connsiteX69" fmla="*/ 1805940 w 9745980"/>
              <a:gd name="connsiteY69" fmla="*/ 2979420 h 3108960"/>
              <a:gd name="connsiteX70" fmla="*/ 2087880 w 9745980"/>
              <a:gd name="connsiteY70" fmla="*/ 3025140 h 3108960"/>
              <a:gd name="connsiteX71" fmla="*/ 2377440 w 9745980"/>
              <a:gd name="connsiteY71" fmla="*/ 3063240 h 3108960"/>
              <a:gd name="connsiteX72" fmla="*/ 2461260 w 9745980"/>
              <a:gd name="connsiteY72" fmla="*/ 3078480 h 3108960"/>
              <a:gd name="connsiteX73" fmla="*/ 2781300 w 9745980"/>
              <a:gd name="connsiteY73" fmla="*/ 3108960 h 3108960"/>
              <a:gd name="connsiteX74" fmla="*/ 8008620 w 9745980"/>
              <a:gd name="connsiteY74" fmla="*/ 3093720 h 3108960"/>
              <a:gd name="connsiteX75" fmla="*/ 8404860 w 9745980"/>
              <a:gd name="connsiteY75" fmla="*/ 3009900 h 3108960"/>
              <a:gd name="connsiteX76" fmla="*/ 8458200 w 9745980"/>
              <a:gd name="connsiteY76" fmla="*/ 3002280 h 3108960"/>
              <a:gd name="connsiteX77" fmla="*/ 8511540 w 9745980"/>
              <a:gd name="connsiteY77" fmla="*/ 2987040 h 3108960"/>
              <a:gd name="connsiteX78" fmla="*/ 8610600 w 9745980"/>
              <a:gd name="connsiteY78" fmla="*/ 2964180 h 3108960"/>
              <a:gd name="connsiteX79" fmla="*/ 8694420 w 9745980"/>
              <a:gd name="connsiteY79" fmla="*/ 2933700 h 3108960"/>
              <a:gd name="connsiteX80" fmla="*/ 8854440 w 9745980"/>
              <a:gd name="connsiteY80" fmla="*/ 2872740 h 3108960"/>
              <a:gd name="connsiteX81" fmla="*/ 9235440 w 9745980"/>
              <a:gd name="connsiteY81" fmla="*/ 2659380 h 3108960"/>
              <a:gd name="connsiteX82" fmla="*/ 9357360 w 9745980"/>
              <a:gd name="connsiteY82" fmla="*/ 2545080 h 3108960"/>
              <a:gd name="connsiteX83" fmla="*/ 9380220 w 9745980"/>
              <a:gd name="connsiteY83" fmla="*/ 2506980 h 3108960"/>
              <a:gd name="connsiteX84" fmla="*/ 9441180 w 9745980"/>
              <a:gd name="connsiteY84" fmla="*/ 2400300 h 3108960"/>
              <a:gd name="connsiteX85" fmla="*/ 9486900 w 9745980"/>
              <a:gd name="connsiteY85" fmla="*/ 2217420 h 3108960"/>
              <a:gd name="connsiteX86" fmla="*/ 9509760 w 9745980"/>
              <a:gd name="connsiteY86" fmla="*/ 2125980 h 3108960"/>
              <a:gd name="connsiteX87" fmla="*/ 9532620 w 9745980"/>
              <a:gd name="connsiteY87" fmla="*/ 2019300 h 3108960"/>
              <a:gd name="connsiteX88" fmla="*/ 9700260 w 9745980"/>
              <a:gd name="connsiteY88" fmla="*/ 1554480 h 3108960"/>
              <a:gd name="connsiteX89" fmla="*/ 9745980 w 9745980"/>
              <a:gd name="connsiteY89" fmla="*/ 1264920 h 3108960"/>
              <a:gd name="connsiteX90" fmla="*/ 9700260 w 9745980"/>
              <a:gd name="connsiteY90" fmla="*/ 792480 h 3108960"/>
              <a:gd name="connsiteX91" fmla="*/ 9685020 w 9745980"/>
              <a:gd name="connsiteY91" fmla="*/ 723900 h 3108960"/>
              <a:gd name="connsiteX92" fmla="*/ 9662160 w 9745980"/>
              <a:gd name="connsiteY92" fmla="*/ 662940 h 3108960"/>
              <a:gd name="connsiteX93" fmla="*/ 9624060 w 9745980"/>
              <a:gd name="connsiteY93" fmla="*/ 617220 h 3108960"/>
              <a:gd name="connsiteX94" fmla="*/ 9578340 w 9745980"/>
              <a:gd name="connsiteY94" fmla="*/ 556260 h 3108960"/>
              <a:gd name="connsiteX95" fmla="*/ 9448800 w 9745980"/>
              <a:gd name="connsiteY95" fmla="*/ 426720 h 3108960"/>
              <a:gd name="connsiteX96" fmla="*/ 9342120 w 9745980"/>
              <a:gd name="connsiteY96" fmla="*/ 342900 h 3108960"/>
              <a:gd name="connsiteX97" fmla="*/ 9281160 w 9745980"/>
              <a:gd name="connsiteY97" fmla="*/ 320040 h 3108960"/>
              <a:gd name="connsiteX98" fmla="*/ 9151620 w 9745980"/>
              <a:gd name="connsiteY98" fmla="*/ 266700 h 3108960"/>
              <a:gd name="connsiteX99" fmla="*/ 9014460 w 9745980"/>
              <a:gd name="connsiteY99" fmla="*/ 243840 h 3108960"/>
              <a:gd name="connsiteX100" fmla="*/ 8945880 w 9745980"/>
              <a:gd name="connsiteY100" fmla="*/ 228600 h 3108960"/>
              <a:gd name="connsiteX101" fmla="*/ 8854440 w 9745980"/>
              <a:gd name="connsiteY101" fmla="*/ 205740 h 3108960"/>
              <a:gd name="connsiteX102" fmla="*/ 8709660 w 9745980"/>
              <a:gd name="connsiteY102" fmla="*/ 198120 h 3108960"/>
              <a:gd name="connsiteX103" fmla="*/ 6355080 w 9745980"/>
              <a:gd name="connsiteY103" fmla="*/ 182880 h 3108960"/>
              <a:gd name="connsiteX104" fmla="*/ 6248400 w 9745980"/>
              <a:gd name="connsiteY104" fmla="*/ 167640 h 3108960"/>
              <a:gd name="connsiteX105" fmla="*/ 6134100 w 9745980"/>
              <a:gd name="connsiteY105" fmla="*/ 152400 h 3108960"/>
              <a:gd name="connsiteX106" fmla="*/ 6042660 w 9745980"/>
              <a:gd name="connsiteY106" fmla="*/ 129540 h 3108960"/>
              <a:gd name="connsiteX107" fmla="*/ 6019800 w 9745980"/>
              <a:gd name="connsiteY107" fmla="*/ 121920 h 3108960"/>
              <a:gd name="connsiteX108" fmla="*/ 5966460 w 9745980"/>
              <a:gd name="connsiteY108" fmla="*/ 114300 h 3108960"/>
              <a:gd name="connsiteX109" fmla="*/ 5859780 w 9745980"/>
              <a:gd name="connsiteY109" fmla="*/ 91440 h 3108960"/>
              <a:gd name="connsiteX110" fmla="*/ 5737860 w 9745980"/>
              <a:gd name="connsiteY110" fmla="*/ 68580 h 3108960"/>
              <a:gd name="connsiteX111" fmla="*/ 3573780 w 9745980"/>
              <a:gd name="connsiteY111" fmla="*/ 53340 h 3108960"/>
              <a:gd name="connsiteX112" fmla="*/ 3474720 w 9745980"/>
              <a:gd name="connsiteY112" fmla="*/ 30480 h 3108960"/>
              <a:gd name="connsiteX113" fmla="*/ 3421380 w 9745980"/>
              <a:gd name="connsiteY113" fmla="*/ 15240 h 3108960"/>
              <a:gd name="connsiteX114" fmla="*/ 3390900 w 9745980"/>
              <a:gd name="connsiteY114" fmla="*/ 0 h 3108960"/>
              <a:gd name="connsiteX115" fmla="*/ 3451860 w 9745980"/>
              <a:gd name="connsiteY115" fmla="*/ 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9745980" h="3108960">
                <a:moveTo>
                  <a:pt x="3451860" y="0"/>
                </a:moveTo>
                <a:lnTo>
                  <a:pt x="3451860" y="0"/>
                </a:lnTo>
                <a:cubicBezTo>
                  <a:pt x="3431540" y="7620"/>
                  <a:pt x="3411869" y="17268"/>
                  <a:pt x="3390900" y="22860"/>
                </a:cubicBezTo>
                <a:cubicBezTo>
                  <a:pt x="3373546" y="27488"/>
                  <a:pt x="3355231" y="27267"/>
                  <a:pt x="3337560" y="30480"/>
                </a:cubicBezTo>
                <a:cubicBezTo>
                  <a:pt x="3327256" y="32353"/>
                  <a:pt x="3317240" y="35560"/>
                  <a:pt x="3307080" y="38100"/>
                </a:cubicBezTo>
                <a:cubicBezTo>
                  <a:pt x="3263149" y="67388"/>
                  <a:pt x="3305527" y="42031"/>
                  <a:pt x="3261360" y="60960"/>
                </a:cubicBezTo>
                <a:cubicBezTo>
                  <a:pt x="3250919" y="65435"/>
                  <a:pt x="3241656" y="72608"/>
                  <a:pt x="3230880" y="76200"/>
                </a:cubicBezTo>
                <a:cubicBezTo>
                  <a:pt x="3189269" y="90070"/>
                  <a:pt x="3159122" y="93388"/>
                  <a:pt x="3116580" y="99060"/>
                </a:cubicBezTo>
                <a:lnTo>
                  <a:pt x="3055620" y="106680"/>
                </a:lnTo>
                <a:cubicBezTo>
                  <a:pt x="3039336" y="112108"/>
                  <a:pt x="3019024" y="119528"/>
                  <a:pt x="3002280" y="121920"/>
                </a:cubicBezTo>
                <a:cubicBezTo>
                  <a:pt x="2977010" y="125530"/>
                  <a:pt x="2951480" y="127000"/>
                  <a:pt x="2926080" y="129540"/>
                </a:cubicBezTo>
                <a:cubicBezTo>
                  <a:pt x="2918460" y="132080"/>
                  <a:pt x="2911061" y="135418"/>
                  <a:pt x="2903220" y="137160"/>
                </a:cubicBezTo>
                <a:cubicBezTo>
                  <a:pt x="2888138" y="140512"/>
                  <a:pt x="2872157" y="139894"/>
                  <a:pt x="2857500" y="144780"/>
                </a:cubicBezTo>
                <a:cubicBezTo>
                  <a:pt x="2848812" y="147676"/>
                  <a:pt x="2843009" y="156301"/>
                  <a:pt x="2834640" y="160020"/>
                </a:cubicBezTo>
                <a:cubicBezTo>
                  <a:pt x="2819960" y="166544"/>
                  <a:pt x="2804160" y="170180"/>
                  <a:pt x="2788920" y="175260"/>
                </a:cubicBezTo>
                <a:lnTo>
                  <a:pt x="2766060" y="182880"/>
                </a:lnTo>
                <a:cubicBezTo>
                  <a:pt x="2758440" y="185420"/>
                  <a:pt x="2749883" y="186045"/>
                  <a:pt x="2743200" y="190500"/>
                </a:cubicBezTo>
                <a:cubicBezTo>
                  <a:pt x="2735580" y="195580"/>
                  <a:pt x="2728709" y="202021"/>
                  <a:pt x="2720340" y="205740"/>
                </a:cubicBezTo>
                <a:cubicBezTo>
                  <a:pt x="2705660" y="212264"/>
                  <a:pt x="2687986" y="212069"/>
                  <a:pt x="2674620" y="220980"/>
                </a:cubicBezTo>
                <a:cubicBezTo>
                  <a:pt x="2667000" y="226060"/>
                  <a:pt x="2660335" y="233004"/>
                  <a:pt x="2651760" y="236220"/>
                </a:cubicBezTo>
                <a:cubicBezTo>
                  <a:pt x="2639633" y="240768"/>
                  <a:pt x="2626155" y="240432"/>
                  <a:pt x="2613660" y="243840"/>
                </a:cubicBezTo>
                <a:cubicBezTo>
                  <a:pt x="2598162" y="248067"/>
                  <a:pt x="2581306" y="250169"/>
                  <a:pt x="2567940" y="259080"/>
                </a:cubicBezTo>
                <a:cubicBezTo>
                  <a:pt x="2560320" y="264160"/>
                  <a:pt x="2553965" y="272099"/>
                  <a:pt x="2545080" y="274320"/>
                </a:cubicBezTo>
                <a:cubicBezTo>
                  <a:pt x="2522766" y="279898"/>
                  <a:pt x="2499499" y="281665"/>
                  <a:pt x="2476500" y="281940"/>
                </a:cubicBezTo>
                <a:lnTo>
                  <a:pt x="1272540" y="289560"/>
                </a:lnTo>
                <a:cubicBezTo>
                  <a:pt x="1144186" y="321648"/>
                  <a:pt x="1268992" y="292796"/>
                  <a:pt x="944880" y="304800"/>
                </a:cubicBezTo>
                <a:cubicBezTo>
                  <a:pt x="906722" y="306213"/>
                  <a:pt x="868680" y="309880"/>
                  <a:pt x="830580" y="312420"/>
                </a:cubicBezTo>
                <a:cubicBezTo>
                  <a:pt x="820420" y="314960"/>
                  <a:pt x="810170" y="317163"/>
                  <a:pt x="800100" y="320040"/>
                </a:cubicBezTo>
                <a:cubicBezTo>
                  <a:pt x="792377" y="322247"/>
                  <a:pt x="785081" y="325918"/>
                  <a:pt x="777240" y="327660"/>
                </a:cubicBezTo>
                <a:cubicBezTo>
                  <a:pt x="762158" y="331012"/>
                  <a:pt x="746509" y="331533"/>
                  <a:pt x="731520" y="335280"/>
                </a:cubicBezTo>
                <a:lnTo>
                  <a:pt x="662940" y="358140"/>
                </a:lnTo>
                <a:lnTo>
                  <a:pt x="594360" y="381000"/>
                </a:lnTo>
                <a:lnTo>
                  <a:pt x="571500" y="388620"/>
                </a:lnTo>
                <a:cubicBezTo>
                  <a:pt x="528169" y="421119"/>
                  <a:pt x="553068" y="407464"/>
                  <a:pt x="495300" y="426720"/>
                </a:cubicBezTo>
                <a:lnTo>
                  <a:pt x="495300" y="426720"/>
                </a:lnTo>
                <a:cubicBezTo>
                  <a:pt x="482600" y="434340"/>
                  <a:pt x="469523" y="441365"/>
                  <a:pt x="457200" y="449580"/>
                </a:cubicBezTo>
                <a:cubicBezTo>
                  <a:pt x="446633" y="456625"/>
                  <a:pt x="437822" y="466272"/>
                  <a:pt x="426720" y="472440"/>
                </a:cubicBezTo>
                <a:cubicBezTo>
                  <a:pt x="414763" y="479083"/>
                  <a:pt x="401320" y="482600"/>
                  <a:pt x="388620" y="487680"/>
                </a:cubicBezTo>
                <a:cubicBezTo>
                  <a:pt x="378460" y="497840"/>
                  <a:pt x="368953" y="508698"/>
                  <a:pt x="358140" y="518160"/>
                </a:cubicBezTo>
                <a:cubicBezTo>
                  <a:pt x="310117" y="560180"/>
                  <a:pt x="341129" y="520184"/>
                  <a:pt x="289560" y="579120"/>
                </a:cubicBezTo>
                <a:cubicBezTo>
                  <a:pt x="273319" y="597681"/>
                  <a:pt x="249638" y="651345"/>
                  <a:pt x="243840" y="662940"/>
                </a:cubicBezTo>
                <a:cubicBezTo>
                  <a:pt x="238760" y="673100"/>
                  <a:pt x="236632" y="685388"/>
                  <a:pt x="228600" y="693420"/>
                </a:cubicBezTo>
                <a:cubicBezTo>
                  <a:pt x="207819" y="714201"/>
                  <a:pt x="199172" y="720693"/>
                  <a:pt x="182880" y="746760"/>
                </a:cubicBezTo>
                <a:cubicBezTo>
                  <a:pt x="164870" y="775576"/>
                  <a:pt x="149065" y="829629"/>
                  <a:pt x="137160" y="853440"/>
                </a:cubicBezTo>
                <a:cubicBezTo>
                  <a:pt x="63885" y="999989"/>
                  <a:pt x="112155" y="886920"/>
                  <a:pt x="68580" y="1036320"/>
                </a:cubicBezTo>
                <a:cubicBezTo>
                  <a:pt x="59584" y="1067164"/>
                  <a:pt x="38100" y="1127760"/>
                  <a:pt x="38100" y="1127760"/>
                </a:cubicBezTo>
                <a:cubicBezTo>
                  <a:pt x="33020" y="1163320"/>
                  <a:pt x="32728" y="1199901"/>
                  <a:pt x="22860" y="1234440"/>
                </a:cubicBezTo>
                <a:cubicBezTo>
                  <a:pt x="2686" y="1305049"/>
                  <a:pt x="10235" y="1269474"/>
                  <a:pt x="0" y="1341120"/>
                </a:cubicBezTo>
                <a:cubicBezTo>
                  <a:pt x="2540" y="1473200"/>
                  <a:pt x="3144" y="1605331"/>
                  <a:pt x="7620" y="1737360"/>
                </a:cubicBezTo>
                <a:cubicBezTo>
                  <a:pt x="8228" y="1755310"/>
                  <a:pt x="11080" y="1773228"/>
                  <a:pt x="15240" y="1790700"/>
                </a:cubicBezTo>
                <a:cubicBezTo>
                  <a:pt x="23806" y="1826677"/>
                  <a:pt x="36750" y="1861501"/>
                  <a:pt x="45720" y="1897380"/>
                </a:cubicBezTo>
                <a:cubicBezTo>
                  <a:pt x="50800" y="1917700"/>
                  <a:pt x="53181" y="1938893"/>
                  <a:pt x="60960" y="1958340"/>
                </a:cubicBezTo>
                <a:cubicBezTo>
                  <a:pt x="68565" y="1977353"/>
                  <a:pt x="81803" y="1993611"/>
                  <a:pt x="91440" y="2011680"/>
                </a:cubicBezTo>
                <a:cubicBezTo>
                  <a:pt x="102131" y="2031726"/>
                  <a:pt x="111229" y="2052594"/>
                  <a:pt x="121920" y="2072640"/>
                </a:cubicBezTo>
                <a:cubicBezTo>
                  <a:pt x="144761" y="2115468"/>
                  <a:pt x="160214" y="2140775"/>
                  <a:pt x="190500" y="2179320"/>
                </a:cubicBezTo>
                <a:cubicBezTo>
                  <a:pt x="225277" y="2223581"/>
                  <a:pt x="291442" y="2293056"/>
                  <a:pt x="327660" y="2324100"/>
                </a:cubicBezTo>
                <a:cubicBezTo>
                  <a:pt x="373216" y="2363148"/>
                  <a:pt x="391627" y="2380936"/>
                  <a:pt x="441960" y="2415540"/>
                </a:cubicBezTo>
                <a:cubicBezTo>
                  <a:pt x="461706" y="2429115"/>
                  <a:pt x="483174" y="2440065"/>
                  <a:pt x="502920" y="2453640"/>
                </a:cubicBezTo>
                <a:cubicBezTo>
                  <a:pt x="523851" y="2468030"/>
                  <a:pt x="542555" y="2485561"/>
                  <a:pt x="563880" y="2499360"/>
                </a:cubicBezTo>
                <a:cubicBezTo>
                  <a:pt x="606487" y="2526929"/>
                  <a:pt x="664232" y="2552177"/>
                  <a:pt x="708660" y="2575560"/>
                </a:cubicBezTo>
                <a:cubicBezTo>
                  <a:pt x="765683" y="2605572"/>
                  <a:pt x="793358" y="2625724"/>
                  <a:pt x="853440" y="2651760"/>
                </a:cubicBezTo>
                <a:cubicBezTo>
                  <a:pt x="903642" y="2673514"/>
                  <a:pt x="955150" y="2692127"/>
                  <a:pt x="1005840" y="2712720"/>
                </a:cubicBezTo>
                <a:cubicBezTo>
                  <a:pt x="1036432" y="2725148"/>
                  <a:pt x="1066248" y="2739536"/>
                  <a:pt x="1097280" y="2750820"/>
                </a:cubicBezTo>
                <a:cubicBezTo>
                  <a:pt x="1153160" y="2771140"/>
                  <a:pt x="1210790" y="2787175"/>
                  <a:pt x="1264920" y="2811780"/>
                </a:cubicBezTo>
                <a:cubicBezTo>
                  <a:pt x="1330577" y="2841624"/>
                  <a:pt x="1358633" y="2855931"/>
                  <a:pt x="1424940" y="2880360"/>
                </a:cubicBezTo>
                <a:cubicBezTo>
                  <a:pt x="1447551" y="2888690"/>
                  <a:pt x="1470217" y="2897088"/>
                  <a:pt x="1493520" y="2903220"/>
                </a:cubicBezTo>
                <a:cubicBezTo>
                  <a:pt x="1518570" y="2909812"/>
                  <a:pt x="1544590" y="2912178"/>
                  <a:pt x="1569720" y="2918460"/>
                </a:cubicBezTo>
                <a:cubicBezTo>
                  <a:pt x="1595447" y="2924892"/>
                  <a:pt x="1620193" y="2934888"/>
                  <a:pt x="1645920" y="2941320"/>
                </a:cubicBezTo>
                <a:cubicBezTo>
                  <a:pt x="1671050" y="2947602"/>
                  <a:pt x="1696921" y="2950560"/>
                  <a:pt x="1722120" y="2956560"/>
                </a:cubicBezTo>
                <a:cubicBezTo>
                  <a:pt x="1750293" y="2963268"/>
                  <a:pt x="1777700" y="2973002"/>
                  <a:pt x="1805940" y="2979420"/>
                </a:cubicBezTo>
                <a:cubicBezTo>
                  <a:pt x="1862915" y="2992369"/>
                  <a:pt x="2079531" y="3023856"/>
                  <a:pt x="2087880" y="3025140"/>
                </a:cubicBezTo>
                <a:cubicBezTo>
                  <a:pt x="2316230" y="3060271"/>
                  <a:pt x="2219414" y="3050071"/>
                  <a:pt x="2377440" y="3063240"/>
                </a:cubicBezTo>
                <a:cubicBezTo>
                  <a:pt x="2405380" y="3068320"/>
                  <a:pt x="2433042" y="3075286"/>
                  <a:pt x="2461260" y="3078480"/>
                </a:cubicBezTo>
                <a:cubicBezTo>
                  <a:pt x="2567743" y="3090535"/>
                  <a:pt x="2781300" y="3108960"/>
                  <a:pt x="2781300" y="3108960"/>
                </a:cubicBezTo>
                <a:lnTo>
                  <a:pt x="8008620" y="3093720"/>
                </a:lnTo>
                <a:cubicBezTo>
                  <a:pt x="8092982" y="3093122"/>
                  <a:pt x="8362961" y="3019327"/>
                  <a:pt x="8404860" y="3009900"/>
                </a:cubicBezTo>
                <a:cubicBezTo>
                  <a:pt x="8422382" y="3005957"/>
                  <a:pt x="8440638" y="3006043"/>
                  <a:pt x="8458200" y="3002280"/>
                </a:cubicBezTo>
                <a:cubicBezTo>
                  <a:pt x="8476281" y="2998405"/>
                  <a:pt x="8493601" y="2991525"/>
                  <a:pt x="8511540" y="2987040"/>
                </a:cubicBezTo>
                <a:cubicBezTo>
                  <a:pt x="8544416" y="2978821"/>
                  <a:pt x="8578068" y="2973669"/>
                  <a:pt x="8610600" y="2964180"/>
                </a:cubicBezTo>
                <a:cubicBezTo>
                  <a:pt x="8639141" y="2955856"/>
                  <a:pt x="8666583" y="2944139"/>
                  <a:pt x="8694420" y="2933700"/>
                </a:cubicBezTo>
                <a:cubicBezTo>
                  <a:pt x="8747865" y="2913658"/>
                  <a:pt x="8803387" y="2898267"/>
                  <a:pt x="8854440" y="2872740"/>
                </a:cubicBezTo>
                <a:cubicBezTo>
                  <a:pt x="8933088" y="2833416"/>
                  <a:pt x="9162279" y="2727968"/>
                  <a:pt x="9235440" y="2659380"/>
                </a:cubicBezTo>
                <a:cubicBezTo>
                  <a:pt x="9276080" y="2621280"/>
                  <a:pt x="9318992" y="2585467"/>
                  <a:pt x="9357360" y="2545080"/>
                </a:cubicBezTo>
                <a:cubicBezTo>
                  <a:pt x="9367561" y="2534342"/>
                  <a:pt x="9372005" y="2519303"/>
                  <a:pt x="9380220" y="2506980"/>
                </a:cubicBezTo>
                <a:cubicBezTo>
                  <a:pt x="9410873" y="2461000"/>
                  <a:pt x="9418074" y="2471718"/>
                  <a:pt x="9441180" y="2400300"/>
                </a:cubicBezTo>
                <a:cubicBezTo>
                  <a:pt x="9460522" y="2340515"/>
                  <a:pt x="9471660" y="2278380"/>
                  <a:pt x="9486900" y="2217420"/>
                </a:cubicBezTo>
                <a:cubicBezTo>
                  <a:pt x="9494520" y="2186940"/>
                  <a:pt x="9503177" y="2156701"/>
                  <a:pt x="9509760" y="2125980"/>
                </a:cubicBezTo>
                <a:cubicBezTo>
                  <a:pt x="9517380" y="2090420"/>
                  <a:pt x="9521841" y="2054033"/>
                  <a:pt x="9532620" y="2019300"/>
                </a:cubicBezTo>
                <a:cubicBezTo>
                  <a:pt x="9614898" y="1754182"/>
                  <a:pt x="9620586" y="1747974"/>
                  <a:pt x="9700260" y="1554480"/>
                </a:cubicBezTo>
                <a:cubicBezTo>
                  <a:pt x="9715500" y="1457960"/>
                  <a:pt x="9745980" y="1362636"/>
                  <a:pt x="9745980" y="1264920"/>
                </a:cubicBezTo>
                <a:cubicBezTo>
                  <a:pt x="9745980" y="1106704"/>
                  <a:pt x="9717975" y="949701"/>
                  <a:pt x="9700260" y="792480"/>
                </a:cubicBezTo>
                <a:cubicBezTo>
                  <a:pt x="9697638" y="769210"/>
                  <a:pt x="9691628" y="746366"/>
                  <a:pt x="9685020" y="723900"/>
                </a:cubicBezTo>
                <a:cubicBezTo>
                  <a:pt x="9678896" y="703080"/>
                  <a:pt x="9672927" y="681782"/>
                  <a:pt x="9662160" y="662940"/>
                </a:cubicBezTo>
                <a:cubicBezTo>
                  <a:pt x="9652318" y="645716"/>
                  <a:pt x="9636316" y="632819"/>
                  <a:pt x="9624060" y="617220"/>
                </a:cubicBezTo>
                <a:cubicBezTo>
                  <a:pt x="9608367" y="597248"/>
                  <a:pt x="9594207" y="576094"/>
                  <a:pt x="9578340" y="556260"/>
                </a:cubicBezTo>
                <a:cubicBezTo>
                  <a:pt x="9532904" y="499465"/>
                  <a:pt x="9509865" y="478015"/>
                  <a:pt x="9448800" y="426720"/>
                </a:cubicBezTo>
                <a:cubicBezTo>
                  <a:pt x="9414172" y="397633"/>
                  <a:pt x="9384464" y="358779"/>
                  <a:pt x="9342120" y="342900"/>
                </a:cubicBezTo>
                <a:cubicBezTo>
                  <a:pt x="9321800" y="335280"/>
                  <a:pt x="9301042" y="328738"/>
                  <a:pt x="9281160" y="320040"/>
                </a:cubicBezTo>
                <a:cubicBezTo>
                  <a:pt x="9195917" y="282746"/>
                  <a:pt x="9244648" y="292541"/>
                  <a:pt x="9151620" y="266700"/>
                </a:cubicBezTo>
                <a:cubicBezTo>
                  <a:pt x="9059344" y="241068"/>
                  <a:pt x="9107536" y="259353"/>
                  <a:pt x="9014460" y="243840"/>
                </a:cubicBezTo>
                <a:cubicBezTo>
                  <a:pt x="8991361" y="239990"/>
                  <a:pt x="8968661" y="234024"/>
                  <a:pt x="8945880" y="228600"/>
                </a:cubicBezTo>
                <a:cubicBezTo>
                  <a:pt x="8915316" y="221323"/>
                  <a:pt x="8885815" y="207391"/>
                  <a:pt x="8854440" y="205740"/>
                </a:cubicBezTo>
                <a:lnTo>
                  <a:pt x="8709660" y="198120"/>
                </a:lnTo>
                <a:cubicBezTo>
                  <a:pt x="7965061" y="-50080"/>
                  <a:pt x="7139922" y="190238"/>
                  <a:pt x="6355080" y="182880"/>
                </a:cubicBezTo>
                <a:cubicBezTo>
                  <a:pt x="6319161" y="182543"/>
                  <a:pt x="6284044" y="172095"/>
                  <a:pt x="6248400" y="167640"/>
                </a:cubicBezTo>
                <a:cubicBezTo>
                  <a:pt x="6236025" y="166093"/>
                  <a:pt x="6149470" y="155636"/>
                  <a:pt x="6134100" y="152400"/>
                </a:cubicBezTo>
                <a:cubicBezTo>
                  <a:pt x="6103356" y="145928"/>
                  <a:pt x="6073017" y="137635"/>
                  <a:pt x="6042660" y="129540"/>
                </a:cubicBezTo>
                <a:cubicBezTo>
                  <a:pt x="6034899" y="127470"/>
                  <a:pt x="6027676" y="123495"/>
                  <a:pt x="6019800" y="121920"/>
                </a:cubicBezTo>
                <a:cubicBezTo>
                  <a:pt x="6002188" y="118398"/>
                  <a:pt x="5984240" y="116840"/>
                  <a:pt x="5966460" y="114300"/>
                </a:cubicBezTo>
                <a:cubicBezTo>
                  <a:pt x="5881518" y="85986"/>
                  <a:pt x="5961913" y="109464"/>
                  <a:pt x="5859780" y="91440"/>
                </a:cubicBezTo>
                <a:cubicBezTo>
                  <a:pt x="5829546" y="86105"/>
                  <a:pt x="5771525" y="68927"/>
                  <a:pt x="5737860" y="68580"/>
                </a:cubicBezTo>
                <a:lnTo>
                  <a:pt x="3573780" y="53340"/>
                </a:lnTo>
                <a:cubicBezTo>
                  <a:pt x="3502843" y="41517"/>
                  <a:pt x="3551266" y="51356"/>
                  <a:pt x="3474720" y="30480"/>
                </a:cubicBezTo>
                <a:cubicBezTo>
                  <a:pt x="3456997" y="25647"/>
                  <a:pt x="3438414" y="22540"/>
                  <a:pt x="3421380" y="15240"/>
                </a:cubicBezTo>
                <a:cubicBezTo>
                  <a:pt x="3410939" y="10765"/>
                  <a:pt x="3401060" y="5080"/>
                  <a:pt x="3390900" y="0"/>
                </a:cubicBezTo>
                <a:lnTo>
                  <a:pt x="34518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989312" y="2916585"/>
            <a:ext cx="21640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Trapped students have been de-excited to their ground state with little to no kinetic energy</a:t>
            </a:r>
          </a:p>
        </p:txBody>
      </p:sp>
      <p:sp>
        <p:nvSpPr>
          <p:cNvPr id="16" name="Explosion 2 15"/>
          <p:cNvSpPr/>
          <p:nvPr/>
        </p:nvSpPr>
        <p:spPr>
          <a:xfrm>
            <a:off x="2891932" y="4391247"/>
            <a:ext cx="3204068" cy="223158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://www.bikingbeatscancer.org/wp-content/uploads/2015/12/advice_didyouknow_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36" y="4883081"/>
            <a:ext cx="1017870" cy="4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487566" y="5383850"/>
            <a:ext cx="186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Students are trapped in regions of lowest potential (highest intensity)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82" y="3521584"/>
            <a:ext cx="2822307" cy="14090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99699" y="2218930"/>
            <a:ext cx="6479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Britannic Bold" panose="020B0903060703020204" pitchFamily="34" charset="0"/>
              </a:rPr>
              <a:t>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26451" y="2615647"/>
            <a:ext cx="67649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POSTDOC OFFER INCOMING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5651" y="4892966"/>
            <a:ext cx="158761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dirty="0"/>
              <a:t>Highly excited postdoc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451723" y="5220763"/>
            <a:ext cx="1367928" cy="657235"/>
            <a:chOff x="3451723" y="5220763"/>
            <a:chExt cx="1367928" cy="657235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3956730" y="4715756"/>
              <a:ext cx="357913" cy="1367928"/>
            </a:xfrm>
            <a:prstGeom prst="leftBrace">
              <a:avLst>
                <a:gd name="adj1" fmla="val 47646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96439" y="5600999"/>
              <a:ext cx="107555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Poverty radius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74457" y="3335277"/>
            <a:ext cx="1966483" cy="646331"/>
            <a:chOff x="5174457" y="3335277"/>
            <a:chExt cx="1966483" cy="646331"/>
          </a:xfrm>
        </p:grpSpPr>
        <p:cxnSp>
          <p:nvCxnSpPr>
            <p:cNvPr id="37" name="Straight Arrow Connector 36"/>
            <p:cNvCxnSpPr/>
            <p:nvPr/>
          </p:nvCxnSpPr>
          <p:spPr>
            <a:xfrm flipH="1" flipV="1">
              <a:off x="5174457" y="3452603"/>
              <a:ext cx="317659" cy="8969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433363" y="3335277"/>
              <a:ext cx="1707577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Paycheck blockade:</a:t>
              </a:r>
            </a:p>
            <a:p>
              <a:pPr algn="just"/>
              <a:r>
                <a:rPr lang="en-US" sz="1200" dirty="0"/>
                <a:t>Nearby students cannot excite their salaries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327244" y="2075991"/>
            <a:ext cx="1186445" cy="913406"/>
            <a:chOff x="5492116" y="2090812"/>
            <a:chExt cx="1186445" cy="913406"/>
          </a:xfrm>
        </p:grpSpPr>
        <p:pic>
          <p:nvPicPr>
            <p:cNvPr id="3076" name="Picture 4" descr="Image result for money flying aw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116" y="2090812"/>
              <a:ext cx="630979" cy="63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Image result for money flying aw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582" y="2095918"/>
              <a:ext cx="630979" cy="63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Image result for money flying aw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10" y="2373239"/>
              <a:ext cx="630979" cy="63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402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50"/>
                            </p:stCondLst>
                            <p:childTnLst>
                              <p:par>
                                <p:cTn id="123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42" presetClass="path" presetSubtype="0" accel="69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125E-6 -2.96296E-6 L 0.53867 -0.783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21" grpId="0" animBg="1"/>
      <p:bldP spid="14" grpId="0" animBg="1"/>
      <p:bldP spid="14" grpId="1" animBg="1"/>
      <p:bldP spid="15" grpId="0"/>
      <p:bldP spid="13" grpId="0" animBg="1"/>
      <p:bldP spid="26" grpId="0" uiExpand="1" build="allAtOnce" animBg="1"/>
      <p:bldP spid="26" grpId="1" build="allAtOnce" animBg="1"/>
      <p:bldP spid="16" grpId="0" animBg="1"/>
      <p:bldP spid="16" grpId="1" animBg="1"/>
      <p:bldP spid="17" grpId="0"/>
      <p:bldP spid="17" grpId="1"/>
      <p:bldP spid="22" grpId="0"/>
      <p:bldP spid="22" grpId="1"/>
      <p:bldP spid="22" grpId="2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6485</TotalTime>
  <Words>931</Words>
  <Application>Microsoft Office PowerPoint</Application>
  <PresentationFormat>Widescreen</PresentationFormat>
  <Paragraphs>180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Algerian</vt:lpstr>
      <vt:lpstr>Arial</vt:lpstr>
      <vt:lpstr>Arial Black</vt:lpstr>
      <vt:lpstr>Britannic Bold</vt:lpstr>
      <vt:lpstr>Calibri</vt:lpstr>
      <vt:lpstr>Calibri Light</vt:lpstr>
      <vt:lpstr>Cambria Math</vt:lpstr>
      <vt:lpstr>Comic Sans MS</vt:lpstr>
      <vt:lpstr>Gill Sans MT</vt:lpstr>
      <vt:lpstr>Wingdings</vt:lpstr>
      <vt:lpstr>Office Theme</vt:lpstr>
      <vt:lpstr>Qi/amo journal club 2019/09/20 </vt:lpstr>
      <vt:lpstr>alex an</vt:lpstr>
      <vt:lpstr>PowerPoint Presentation</vt:lpstr>
      <vt:lpstr>PowerPoint Presentation</vt:lpstr>
      <vt:lpstr>The point</vt:lpstr>
      <vt:lpstr>History</vt:lpstr>
      <vt:lpstr>A Modern History of Citations</vt:lpstr>
      <vt:lpstr>What’s with tweezer arrays?</vt:lpstr>
      <vt:lpstr>PowerPoint Presentation</vt:lpstr>
      <vt:lpstr>Figure 1</vt:lpstr>
      <vt:lpstr>Figure 2</vt:lpstr>
      <vt:lpstr>Figure 3</vt:lpstr>
      <vt:lpstr>PowerPoint Presentation</vt:lpstr>
      <vt:lpstr>Figure 3+4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AMO Jclub 2018-12-14</dc:title>
  <dc:creator>Gadway Lab</dc:creator>
  <cp:lastModifiedBy>Alex An</cp:lastModifiedBy>
  <cp:revision>130</cp:revision>
  <dcterms:created xsi:type="dcterms:W3CDTF">2018-12-12T17:54:59Z</dcterms:created>
  <dcterms:modified xsi:type="dcterms:W3CDTF">2019-10-03T05:14:16Z</dcterms:modified>
</cp:coreProperties>
</file>