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5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6" r:id="rId3"/>
    <p:sldId id="257" r:id="rId4"/>
    <p:sldId id="275" r:id="rId5"/>
    <p:sldId id="263" r:id="rId6"/>
    <p:sldId id="258" r:id="rId7"/>
    <p:sldId id="262" r:id="rId8"/>
    <p:sldId id="266" r:id="rId9"/>
    <p:sldId id="273" r:id="rId10"/>
    <p:sldId id="274" r:id="rId11"/>
    <p:sldId id="265" r:id="rId12"/>
    <p:sldId id="279" r:id="rId13"/>
    <p:sldId id="280" r:id="rId14"/>
    <p:sldId id="282" r:id="rId15"/>
    <p:sldId id="276" r:id="rId16"/>
    <p:sldId id="283" r:id="rId17"/>
    <p:sldId id="284" r:id="rId18"/>
    <p:sldId id="286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DFF"/>
    <a:srgbClr val="8181FB"/>
    <a:srgbClr val="FB5D4D"/>
    <a:srgbClr val="FF6DB6"/>
    <a:srgbClr val="DB6D00"/>
    <a:srgbClr val="920000"/>
    <a:srgbClr val="006DDB"/>
    <a:srgbClr val="009292"/>
    <a:srgbClr val="074751"/>
    <a:srgbClr val="D63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3:31:44.7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3:31:46.6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19:07:38.072"/>
    </inkml:context>
    <inkml:brush xml:id="br0">
      <inkml:brushProperty name="width" value="0.2" units="cm"/>
      <inkml:brushProperty name="height" value="0.2" units="cm"/>
      <inkml:brushProperty name="color" value="#333333"/>
      <inkml:brushProperty name="ignorePressure" value="1"/>
    </inkml:brush>
  </inkml:definitions>
  <inkml:trace contextRef="#ctx0" brushRef="#br0">624 29,'9'20,"-1"1,0 0,-2 0,0 1,-2 0,0 0,-1 0,-1 1,-1-1,-1 0,-2 17,2 6,-1 1698,1 1352,24-2034,22-258,-45 876,46-831,-46 989,-1-539,-69-598,2-196,10-25,11-31,47-441,0 0,0 0,-1 0,0 0,0 0,-1 0,0 0,0 0,-1 0,1 0,-2 0,1-1,-1 1,1-1,-2 0,1 0,-1 0,0 0,0-1,0 1,-1-1,1 0,-1 0,-1-1,1 0,0 0,-1 0,0-1,0 1,0-1,0-1,-1 1,1-1,-5 0,2-1,1-2,-1 1,0-1,1-1,-1 0,1 0,0-1,0 0,-1 0,2-1,-1 0,0 0,1-1,0 0,0 0,0-1,1 0,-1 0,1-1,1 0,-1 0,-3-8,-90-182,-23-191,104 351,18 37,0 0,0 1,0-1,0 1,0-1,0 1,0-1,0 0,0 1,0-1,0 1,0-1,0 1,0-1,0 1,0-1,0 1,0-1,0 0,-1 1,1-1,0 1,0-1,-1 0,1 1,0-1,0 0,-1 1,1-1,0 0,-1 1,1-1,-1 0,1 0,0 0,-1 1,1-1,-1 0,1 0,0 0,-1 0,1 0,-1 0,1 0,-1 0,1 0,0 0,-1 0,1 0,-1 0,1 0,-1 0,1 0,0 0,-1-1,1 1,-1 0,1 0,0 0,-1-1,1 1,0 0,-1-1,1 1,0 0,-1-1,9 276,5-202,3 0,3-1,3-1,3-1,28 57,-51-120,0 0,1 0,-1-1,1 1,0-1,1 1,0-1,0 0,0-1,0 1,1-1,0 0,0 0,0 0,1-1,-1 0,1 0,0 0,0-1,1 0,-1 0,0-1,1 1,0-2,-1 1,1-1,0 0,0 0,0-1,0 0,4-1,17-7,-1-2,0 0,0-2,-1-2,-1 0,0-1,22-19,29-16,225-114,-250 138,-2-2,0-2,-2-3,-1-2,-2-2,-1-1,-2-3,-2-1,-2-3,-1-1,-3-1,-1-2,0-6,-2 5</inkml:trace>
  <inkml:trace contextRef="#ctx0" brushRef="#br0" timeOffset="202861.9">339 847,'3'0,"13"0,9 0,11 0,10 0,0 0,-1 0,4 0,-4 0,-10 0</inkml:trace>
  <inkml:trace contextRef="#ctx0" brushRef="#br0" timeOffset="205581.653">286 3670,'3'-6,"7"-2,4 0,13 2,7 2,1 1,1 2,-1 0,4 1,7 0,1 1,-7-1</inkml:trace>
  <inkml:trace contextRef="#ctx0" brushRef="#br0" timeOffset="207414.042">286 6527,'3'0,"7"0,10 0,9 0,5 0,-1 0,1 0,0 0,0 0,-2 0,-1 0,-5 0</inkml:trace>
  <inkml:trace contextRef="#ctx0" brushRef="#br0" timeOffset="210111.125">374 9260,'0'6,"3"2,7 0,11-2,7-2,6-4,5-8,3-7,6-11,-3-3,-2 5,-3 6,-8 6</inkml:trace>
  <inkml:trace contextRef="#ctx0" brushRef="#br0" timeOffset="-212447.248">250 12224,'9'-15,"9"-11,17-1,17 4,14 6,15 6,14 4,0 5,-1 1,-17 2</inkml:trace>
  <inkml:trace contextRef="#ctx0" brushRef="#br0" timeOffset="-196716.248">435 0,'-9'0,"2"0,19 0,13 0,11 0,8 0,6 0,8 0,3 0,0 0,-6 0,6 0,-7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0:05:52.622"/>
    </inkml:context>
    <inkml:brush xml:id="br0">
      <inkml:brushProperty name="width" value="0.2" units="cm"/>
      <inkml:brushProperty name="height" value="0.2" units="cm"/>
      <inkml:brushProperty name="color" value="#333333"/>
      <inkml:brushProperty name="ignorePressure" value="1"/>
    </inkml:brush>
  </inkml:definitions>
  <inkml:trace contextRef="#ctx0" brushRef="#br0">1516 1,'3'1,"-1"1,1 0,0 0,0 0,-1 0,1 1,-1-1,1 1,-1-1,0 1,0 0,-1 0,1 0,0 0,-1 0,0 0,0 1,0-1,0 0,0 1,-1-1,1 0,-1 1,0-1,0 1,0-1,0 1,-1-1,0 0,1 1,-1-1,0 0,-1 2,-6 34,-2-2,0 1,-3-2,-1 1,-2-2,-1 0,-9 11,13-22,-18 34,-2-2,-3-1,-2-1,-2-3,-3-1,-2-2,-2-3,-1-1,-3-2,-1-3,-2-2,-2-2,-1-3,-296 167,7 2,251-177,117-38,51 2,-1 3,1 3,0 3,11 4,-13-2,1451 2,-1480-1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0:09:29.32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3097.76074"/>
      <inkml:brushProperty name="anchorY" value="-17467.40234"/>
      <inkml:brushProperty name="scaleFactor" value="0.5"/>
    </inkml:brush>
  </inkml:definitions>
  <inkml:trace contextRef="#ctx0" brushRef="#br0">781 1,'0'0,"-7"0,-7 3,-8 15,-3 4,-4 10,-2 1,-1-1,6-1,1 3,1 2,6-1,4 1,6-1,3 2,3-3,2-3,0-1,1-3,0-3,0 0,0-1,-1 4,0 0,0 0,0 1,0 3,0-1,0 2,0 0,0-1,0-1,0-4,0 4,0 0,0-3,0 5,0-1,3-3,0-1,-1-1,0 0,0 2,9 6,6-5,3-14,-3-12,-4-12,-3-11,1-14,2-4,-1-1,3 1,-2 6,-3 3,-3 2,0 1,-2 4,3-11,5 2,-1-1,4 2,-3 0,-2 10,-7 16,-12 20,-4 18,-5 7,-2 2,-2 0,3-3,-1-3,-4-1,4-3,-2 3,5 1,3-1,5-2,-1 0,-4-6,-1-8,2-10,-3-10,-3-18,-2-8,0-2,-2-3,-1 1,-1 1,1 3,0 1,-6-4,2 1,-1 6,-5-5,3 0,1 5,1 2,0-4,4-2,0 5,0 1,6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19:07:38.072"/>
    </inkml:context>
    <inkml:brush xml:id="br0">
      <inkml:brushProperty name="width" value="0.2" units="cm"/>
      <inkml:brushProperty name="height" value="0.2" units="cm"/>
      <inkml:brushProperty name="color" value="#333333"/>
      <inkml:brushProperty name="ignorePressure" value="1"/>
    </inkml:brush>
  </inkml:definitions>
  <inkml:trace contextRef="#ctx0" brushRef="#br0">624 29,'9'20,"-1"1,0 0,-2 0,0 1,-2 0,0 0,-1 0,-1 1,-1-1,-1 0,-2 17,2 6,-1 1698,1 1352,24-2034,22-258,-45 876,46-831,-46 989,-1-539,-69-598,2-196,10-25,11-31,47-441,0 0,0 0,-1 0,0 0,0 0,-1 0,0 0,0 0,-1 0,1 0,-2 0,1-1,-1 1,1-1,-2 0,1 0,-1 0,0 0,0-1,0 1,-1-1,1 0,-1 0,-1-1,1 0,0 0,-1 0,0-1,0 1,0-1,0-1,-1 1,1-1,-5 0,2-1,1-2,-1 1,0-1,1-1,-1 0,1 0,0-1,0 0,-1 0,2-1,-1 0,0 0,1-1,0 0,0 0,0-1,1 0,-1 0,1-1,1 0,-1 0,-3-8,-90-182,-23-191,104 351,18 37,0 0,0 1,0-1,0 1,0-1,0 1,0-1,0 0,0 1,0-1,0 1,0-1,0 1,0-1,0 1,0-1,0 1,0-1,0 0,-1 1,1-1,0 1,0-1,-1 0,1 1,0-1,0 0,-1 1,1-1,0 0,-1 1,1-1,-1 0,1 0,0 0,-1 1,1-1,-1 0,1 0,0 0,-1 0,1 0,-1 0,1 0,-1 0,1 0,0 0,-1 0,1 0,-1 0,1 0,-1 0,1 0,0 0,-1-1,1 1,-1 0,1 0,0 0,-1-1,1 1,0 0,-1-1,1 1,0 0,-1-1,9 276,5-202,3 0,3-1,3-1,3-1,28 57,-51-120,0 0,1 0,-1-1,1 1,0-1,1 1,0-1,0 0,0-1,0 1,1-1,0 0,0 0,0 0,1-1,-1 0,1 0,0 0,0-1,1 0,-1 0,0-1,1 1,0-2,-1 1,1-1,0 0,0 0,0-1,0 0,4-1,17-7,-1-2,0 0,0-2,-1-2,-1 0,0-1,22-19,29-16,225-114,-250 138,-2-2,0-2,-2-3,-1-2,-2-2,-1-1,-2-3,-2-1,-2-3,-1-1,-3-1,-1-2,0-6,-2 5</inkml:trace>
  <inkml:trace contextRef="#ctx0" brushRef="#br0" timeOffset="202861.9">339 847,'3'0,"13"0,9 0,11 0,10 0,0 0,-1 0,4 0,-4 0,-10 0</inkml:trace>
  <inkml:trace contextRef="#ctx0" brushRef="#br0" timeOffset="205581.653">286 3670,'3'-6,"7"-2,4 0,13 2,7 2,1 1,1 2,-1 0,4 1,7 0,1 1,-7-1</inkml:trace>
  <inkml:trace contextRef="#ctx0" brushRef="#br0" timeOffset="207414.042">286 6527,'3'0,"7"0,10 0,9 0,5 0,-1 0,1 0,0 0,0 0,-2 0,-1 0,-5 0</inkml:trace>
  <inkml:trace contextRef="#ctx0" brushRef="#br0" timeOffset="210111.125">374 9260,'0'6,"3"2,7 0,11-2,7-2,6-4,5-8,3-7,6-11,-3-3,-2 5,-3 6,-8 6</inkml:trace>
  <inkml:trace contextRef="#ctx0" brushRef="#br0" timeOffset="-212447.248">250 12224,'9'-15,"9"-11,17-1,17 4,14 6,15 6,14 4,0 5,-1 1,-17 2</inkml:trace>
  <inkml:trace contextRef="#ctx0" brushRef="#br0" timeOffset="-196716.248">435 0,'-9'0,"2"0,19 0,13 0,11 0,8 0,6 0,8 0,3 0,0 0,-6 0,6 0,-7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2:10:19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1415 42,'-16'8,"-1"0,0-1,0 0,0-1,0-1,-1-1,0-1,0 0,0-1,-13-1,-14 4,-212 17,-1-12,-36-12,89 1,199 0,0 1,1-1,-1 1,0 1,0-1,1 1,-1 0,0 0,1 0,-1 1,1 0,0 0,-1 1,1-1,0 1,1 0,-1 1,0-1,1 1,0 0,0 0,0 0,0 0,1 1,-1 0,1-1,0 1,1 0,-1 1,1-1,0 0,0 1,1-1,-1 1,1 0,1-1,2 300,-2-295,-1 0,2-1,-1 1,1 0,1-1,0 1,0-1,1 1,0-1,0 0,1 0,1 0,-1-1,1 1,1-1,-1 0,1-1,1 0,0 0,0 0,0 0,1-1,-1-1,1 1,1-1,-1 0,1-1,0 0,0-1,5 2,461-7,1514 2,-1650-27,-331 22,1 0,-1 0,-1-1,1 1,-1-2,0 1,0-1,-1 0,0-1,0 1,0-1,-1 0,-1 0,1-1,-1 0,-1 0,0 0,0 0,-1 0,2-7,3-265,-8-2,-1 280,1 1,-1 0,0 0,0 0,0 0,0 1,0-1,0 0,-1 1,1-1,0 1,-1 0,1 0,-1 0,0 0,1 1,-1-1,0 0,1 1,-1 0,0 0,1 0,-1 0,0 0,0 0,1 1,-1-1,0 1,1 0,-1 0,1 0,-1 0,1 0,-1 1,1-1,-2 2,-12 1,-255 46,-1-13,-2-11,-225-9,-46-18,529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1:22:07.380"/>
    </inkml:context>
    <inkml:brush xml:id="br0">
      <inkml:brushProperty name="width" value="0.2" units="cm"/>
      <inkml:brushProperty name="height" value="0.2" units="cm"/>
      <inkml:brushProperty name="color" value="#333333"/>
      <inkml:brushProperty name="ignorePressure" value="1"/>
    </inkml:brush>
  </inkml:definitions>
  <inkml:trace contextRef="#ctx0" brushRef="#br0">981 15083,'-32'50,"-1"-2,-3-2,-2-1,-2-2,-1-2,-3-1,-1-3,-43 28,58-42,-117 76,141-96,0-1,0 1,0-1,-1 0,1 0,-1-1,1 0,-1 0,1 0,-1-1,0 0,1 0,-1-1,1 0,-1 0,0 0,1-1,0 0,-1 0,1-1,0 0,0 0,1 0,-2-2,-11-14,1-2,0 0,2-1,0-1,2 0,0-1,2-1,1 0,0 0,2-1,1 0,2 0,0 0,1-9,-13-83,5-1,5-1,6 1,5-9,-2-11,-18-749,-16-979,35 1278,-3-1599,27 1653,51-216,-8 99,105-767,47 103,-34 203,87-68,-222 986,8 2,9 3,54-95,-65 148,32-77,9 4,9 5,52-64,-159 263,0 0,1 0,0 0,0 0,1 1,0-1,0 1,0 0,0 0,1 0,0 1,0 0,0 0,0 0,1 0,-1 1,1 0,0 0,0 0,0 1,1 0,-1 0,0 0,1 1,-1 0,1 1,-1-1,1 1,0 0,-1 1,7 1,-1 8,1 1,-1 0,-1 1,0 0,-1 1,-1 0,0 0,0 1,-1 1,-1-1,-1 1,0 0,0 1,-2-1,0 1,-1 0,1 10,11 29,98 399,-22-30,-77-323,-4 1,-4 0,-5 0,-6 31,1 29,3 4185,-10-4143,42-269,-1 4,3 1,3 1,2 2,3 2,2 1,28-26,-222 325,-10 8,160-250,-1-1,1 1,0-1,-1 1,0-1,1 0,-1 1,0-1,0 0,0 0,-1 0,1-1,0 1,-1 0,1-1,-1 1,1-1,-1 0,0 0,0 0,1-1,-1 1,0 0,0-1,0 0,0 0,0 0,0 0,1 0,-1 0,0-1,0 1,0-1,0 0,1 0,-1 0,0 0,1-1,-1 1,1-1,-1 1,1-1,0 0,0 0,0 0,0 0,0 0,0-1,0 1,1 0,-1-1,1 1,-1-2,-75-323,-25-39,101 365,0 0,0-1,0 1,0-1,1 1,-1-1,0 0,1 1,-1-1,1 0,0 1,0-1,0 0,0 0,0 1,0-1,0 0,0 1,0-1,1 0,-1 1,1-1,-1 0,1 1,0-1,0 1,0-1,0 1,0 0,0-1,0 1,0 0,0-1,0 1,1 0,-1 0,1 0,-1 0,1 1,-1-1,1 0,-1 0,1 1,0-1,-1 1,1 0,0-1,-1 1,1 0,0 0,-1 0,1 0,0 0,0 1,0-1,173 130,-156-120,-1 0,1-1,1-1,0-1,0 0,0-2,1 0,15 1,25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AD98E-5F3B-4BB1-962D-396690B8F65B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21403-92D5-4531-9AC4-0E038FBC2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0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4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50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72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2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09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3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7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2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9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2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1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9CD4-A0A5-4FA6-A692-4E43B89E9062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DC15-F6A7-4043-B6C2-F0A16DE3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5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C1F83-2BC0-4FE2-B257-D765D10C047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A1D6-170E-4514-B8AA-0DFCE7ED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1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tags" Target="../tags/tag3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5.xml"/><Relationship Id="rId10" Type="http://schemas.openxmlformats.org/officeDocument/2006/relationships/image" Target="../media/image77.png"/><Relationship Id="rId4" Type="http://schemas.openxmlformats.org/officeDocument/2006/relationships/tags" Target="../tags/tag4.xml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tags" Target="../tags/tag8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00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0.pn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gif"/><Relationship Id="rId9" Type="http://schemas.openxmlformats.org/officeDocument/2006/relationships/image" Target="../media/image10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10.png"/><Relationship Id="rId7" Type="http://schemas.openxmlformats.org/officeDocument/2006/relationships/customXml" Target="../ink/ink4.xml"/><Relationship Id="rId12" Type="http://schemas.openxmlformats.org/officeDocument/2006/relationships/image" Target="../media/image1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5.xml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jpeg"/><Relationship Id="rId3" Type="http://schemas.openxmlformats.org/officeDocument/2006/relationships/image" Target="../media/image810.png"/><Relationship Id="rId21" Type="http://schemas.openxmlformats.org/officeDocument/2006/relationships/image" Target="../media/image30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customXml" Target="../ink/ink6.xml"/><Relationship Id="rId16" Type="http://schemas.openxmlformats.org/officeDocument/2006/relationships/image" Target="../media/image27.png"/><Relationship Id="rId20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customXml" Target="../ink/ink7.xml"/><Relationship Id="rId10" Type="http://schemas.openxmlformats.org/officeDocument/2006/relationships/image" Target="../media/image22.png"/><Relationship Id="rId19" Type="http://schemas.openxmlformats.org/officeDocument/2006/relationships/customXml" Target="../ink/ink8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139694-1DC4-4517-8A63-9D26D6FC602B}"/>
              </a:ext>
            </a:extLst>
          </p:cNvPr>
          <p:cNvSpPr txBox="1"/>
          <p:nvPr/>
        </p:nvSpPr>
        <p:spPr>
          <a:xfrm>
            <a:off x="1590261" y="2397950"/>
            <a:ext cx="5963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Gas Microscope</a:t>
            </a:r>
          </a:p>
          <a:p>
            <a:pPr algn="ctr"/>
            <a:r>
              <a:rPr lang="en-US" sz="3200" dirty="0"/>
              <a:t>Alex An</a:t>
            </a:r>
          </a:p>
          <a:p>
            <a:pPr algn="ctr"/>
            <a:r>
              <a:rPr lang="en-US" sz="3200" dirty="0"/>
              <a:t>CM/AMO Club</a:t>
            </a:r>
          </a:p>
          <a:p>
            <a:pPr algn="ctr"/>
            <a:r>
              <a:rPr lang="en-US" sz="3200" dirty="0"/>
              <a:t>February 12, 2018</a:t>
            </a:r>
          </a:p>
        </p:txBody>
      </p:sp>
    </p:spTree>
    <p:extLst>
      <p:ext uri="{BB962C8B-B14F-4D97-AF65-F5344CB8AC3E}">
        <p14:creationId xmlns:p14="http://schemas.microsoft.com/office/powerpoint/2010/main" val="379375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77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[4/6] DIY Tutorial on QGMs: Greiner vs. Bloch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47645" y="896643"/>
            <a:ext cx="1564580" cy="816284"/>
            <a:chOff x="1770500" y="978346"/>
            <a:chExt cx="1211686" cy="632169"/>
          </a:xfrm>
        </p:grpSpPr>
        <p:pic>
          <p:nvPicPr>
            <p:cNvPr id="5124" name="Picture 4" descr="Image result for markus greiner">
              <a:extLst>
                <a:ext uri="{FF2B5EF4-FFF2-40B4-BE49-F238E27FC236}">
                  <a16:creationId xmlns:a16="http://schemas.microsoft.com/office/drawing/2014/main" id="{BF85086C-034A-473D-BB84-B00CA2F91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5"/>
            <a:stretch/>
          </p:blipFill>
          <p:spPr bwMode="auto">
            <a:xfrm>
              <a:off x="2429935" y="1011348"/>
              <a:ext cx="552251" cy="566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Image result for harvard logo">
              <a:extLst>
                <a:ext uri="{FF2B5EF4-FFF2-40B4-BE49-F238E27FC236}">
                  <a16:creationId xmlns:a16="http://schemas.microsoft.com/office/drawing/2014/main" id="{1851121B-88B9-4B3E-87C9-8576A63DB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500" y="978346"/>
              <a:ext cx="599445" cy="632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870991" y="912042"/>
            <a:ext cx="2187926" cy="800886"/>
            <a:chOff x="6052126" y="978346"/>
            <a:chExt cx="1825656" cy="668277"/>
          </a:xfrm>
        </p:grpSpPr>
        <p:pic>
          <p:nvPicPr>
            <p:cNvPr id="5126" name="Picture 6" descr="Immanuel Bloch">
              <a:extLst>
                <a:ext uri="{FF2B5EF4-FFF2-40B4-BE49-F238E27FC236}">
                  <a16:creationId xmlns:a16="http://schemas.microsoft.com/office/drawing/2014/main" id="{8D05BC68-9BFF-4E3D-90C1-8549F4DE8A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88" b="25281"/>
            <a:stretch/>
          </p:blipFill>
          <p:spPr bwMode="auto">
            <a:xfrm>
              <a:off x="6052126" y="1004101"/>
              <a:ext cx="552252" cy="61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Image result for lmu munich logo">
              <a:extLst>
                <a:ext uri="{FF2B5EF4-FFF2-40B4-BE49-F238E27FC236}">
                  <a16:creationId xmlns:a16="http://schemas.microsoft.com/office/drawing/2014/main" id="{FCBD1E9B-1852-4FB5-8F3C-A38361A03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073" y="978346"/>
              <a:ext cx="1276709" cy="66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F4AAD4-3AAE-4248-9021-0AB59116CA39}"/>
              </a:ext>
            </a:extLst>
          </p:cNvPr>
          <p:cNvGrpSpPr/>
          <p:nvPr/>
        </p:nvGrpSpPr>
        <p:grpSpPr>
          <a:xfrm>
            <a:off x="457556" y="1788216"/>
            <a:ext cx="4034689" cy="3274340"/>
            <a:chOff x="397565" y="3099329"/>
            <a:chExt cx="4034689" cy="3274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61642B-4DFD-4486-B3BE-A34964D1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65" y="3099329"/>
              <a:ext cx="3926713" cy="32484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EAABA3-EE3D-4DAE-BC78-47D1254D621D}"/>
                </a:ext>
              </a:extLst>
            </p:cNvPr>
            <p:cNvSpPr txBox="1"/>
            <p:nvPr/>
          </p:nvSpPr>
          <p:spPr>
            <a:xfrm>
              <a:off x="2415355" y="6158225"/>
              <a:ext cx="20168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Waseem Bakr thesis (2011) [Greiner group]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077D4F-25BC-4D6A-8688-3BD57F2B37F0}"/>
              </a:ext>
            </a:extLst>
          </p:cNvPr>
          <p:cNvGrpSpPr/>
          <p:nvPr/>
        </p:nvGrpSpPr>
        <p:grpSpPr>
          <a:xfrm>
            <a:off x="5329878" y="1788216"/>
            <a:ext cx="3213087" cy="3534370"/>
            <a:chOff x="5440176" y="3505992"/>
            <a:chExt cx="2961351" cy="32574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7FBAF2-98C1-4D66-B585-D61879A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0176" y="3505992"/>
              <a:ext cx="2918792" cy="324846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E4A32-E5B6-43BD-8221-AB707A140C65}"/>
                </a:ext>
              </a:extLst>
            </p:cNvPr>
            <p:cNvSpPr txBox="1"/>
            <p:nvPr/>
          </p:nvSpPr>
          <p:spPr>
            <a:xfrm>
              <a:off x="6397861" y="6564889"/>
              <a:ext cx="2003666" cy="19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Christof </a:t>
              </a:r>
              <a:r>
                <a:rPr lang="en-US" sz="800" dirty="0" err="1">
                  <a:solidFill>
                    <a:schemeClr val="bg1"/>
                  </a:solidFill>
                </a:rPr>
                <a:t>Weitenberg</a:t>
              </a:r>
              <a:r>
                <a:rPr lang="en-US" sz="800" dirty="0">
                  <a:solidFill>
                    <a:schemeClr val="bg1"/>
                  </a:solidFill>
                </a:rPr>
                <a:t> thesis (2011) [Bloch group]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53"/>
          <a:stretch/>
        </p:blipFill>
        <p:spPr>
          <a:xfrm>
            <a:off x="-15858" y="5450218"/>
            <a:ext cx="4516588" cy="14077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BE3B30-A727-4AFB-BD09-16348839F7A5}"/>
              </a:ext>
            </a:extLst>
          </p:cNvPr>
          <p:cNvSpPr txBox="1"/>
          <p:nvPr/>
        </p:nvSpPr>
        <p:spPr>
          <a:xfrm>
            <a:off x="474242" y="5416558"/>
            <a:ext cx="396557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three easy steps!</a:t>
            </a:r>
          </a:p>
          <a:p>
            <a:pPr marL="173038" indent="-173038">
              <a:buFont typeface="+mj-lt"/>
              <a:buAutoNum type="arabicPeriod"/>
            </a:pPr>
            <a:r>
              <a:rPr lang="en-US" sz="1400" dirty="0"/>
              <a:t>Expensive objective with high numerical aperture</a:t>
            </a:r>
          </a:p>
          <a:p>
            <a:pPr marL="173038" indent="-173038">
              <a:buFont typeface="+mj-lt"/>
              <a:buAutoNum type="arabicPeriod"/>
            </a:pPr>
            <a:endParaRPr lang="en-US" sz="1300" dirty="0"/>
          </a:p>
          <a:p>
            <a:pPr marL="173038" indent="-173038">
              <a:buFont typeface="+mj-lt"/>
              <a:buAutoNum type="arabicPeriod"/>
            </a:pPr>
            <a:r>
              <a:rPr lang="en-US" sz="1400" dirty="0"/>
              <a:t>Atoms in a 2D plane really close to the objective</a:t>
            </a:r>
          </a:p>
          <a:p>
            <a:pPr marL="173038" indent="-173038">
              <a:buFont typeface="+mj-lt"/>
              <a:buAutoNum type="arabicPeriod"/>
            </a:pPr>
            <a:endParaRPr lang="en-US" sz="1300" dirty="0"/>
          </a:p>
          <a:p>
            <a:pPr marL="173038" indent="-173038">
              <a:buFont typeface="+mj-lt"/>
              <a:buAutoNum type="arabicPeriod"/>
            </a:pPr>
            <a:r>
              <a:rPr lang="en-US" sz="1400" dirty="0"/>
              <a:t>A way to cool atoms </a:t>
            </a:r>
            <a:r>
              <a:rPr lang="en-US" sz="1400" i="1" dirty="0"/>
              <a:t>while</a:t>
            </a:r>
            <a:r>
              <a:rPr lang="en-US" sz="1400" dirty="0"/>
              <a:t> [fluorescence] imaging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2272" y="2215559"/>
            <a:ext cx="226758" cy="390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25128" y="4745463"/>
            <a:ext cx="226758" cy="390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09420" y="3542498"/>
            <a:ext cx="1930395" cy="261610"/>
            <a:chOff x="2509420" y="3542498"/>
            <a:chExt cx="1930395" cy="261610"/>
          </a:xfrm>
        </p:grpSpPr>
        <p:sp>
          <p:nvSpPr>
            <p:cNvPr id="13" name="TextBox 12"/>
            <p:cNvSpPr txBox="1"/>
            <p:nvPr/>
          </p:nvSpPr>
          <p:spPr>
            <a:xfrm>
              <a:off x="2773974" y="3542498"/>
              <a:ext cx="16658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Additional lens </a:t>
              </a:r>
              <a:r>
                <a:rPr lang="en-US" sz="1100" b="1" i="1" dirty="0">
                  <a:solidFill>
                    <a:schemeClr val="bg1"/>
                  </a:solidFill>
                </a:rPr>
                <a:t>in vacuum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2509420" y="3682829"/>
              <a:ext cx="316946" cy="0"/>
            </a:xfrm>
            <a:prstGeom prst="straightConnector1">
              <a:avLst/>
            </a:prstGeom>
            <a:ln w="25400" cap="rnd">
              <a:solidFill>
                <a:schemeClr val="bg1"/>
              </a:solidFill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55071" y="4576225"/>
            <a:ext cx="23439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Hybrid evanescent wave + dipole trap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5488" y="3530524"/>
            <a:ext cx="226758" cy="390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08893" y="4196345"/>
            <a:ext cx="226758" cy="390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1240" y="2046976"/>
            <a:ext cx="1662773" cy="919801"/>
            <a:chOff x="2351240" y="2046976"/>
            <a:chExt cx="1662773" cy="919801"/>
          </a:xfrm>
        </p:grpSpPr>
        <p:sp>
          <p:nvSpPr>
            <p:cNvPr id="41" name="TextBox 40"/>
            <p:cNvSpPr txBox="1"/>
            <p:nvPr/>
          </p:nvSpPr>
          <p:spPr>
            <a:xfrm>
              <a:off x="2538929" y="2213954"/>
              <a:ext cx="14750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Lattice </a:t>
              </a:r>
              <a:r>
                <a:rPr lang="en-US" sz="1100" b="1" i="1" dirty="0">
                  <a:solidFill>
                    <a:schemeClr val="bg1"/>
                  </a:solidFill>
                </a:rPr>
                <a:t>comes through</a:t>
              </a:r>
            </a:p>
            <a:p>
              <a:r>
                <a:rPr lang="en-US" sz="1100" dirty="0">
                  <a:solidFill>
                    <a:schemeClr val="bg1"/>
                  </a:solidFill>
                </a:rPr>
                <a:t>microscope objective</a:t>
              </a:r>
              <a:endParaRPr lang="en-US" sz="11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351240" y="2046976"/>
              <a:ext cx="0" cy="919801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067551" y="3000722"/>
            <a:ext cx="1860910" cy="529802"/>
            <a:chOff x="7067551" y="3000722"/>
            <a:chExt cx="1860910" cy="529802"/>
          </a:xfrm>
        </p:grpSpPr>
        <p:sp>
          <p:nvSpPr>
            <p:cNvPr id="45" name="TextBox 44"/>
            <p:cNvSpPr txBox="1"/>
            <p:nvPr/>
          </p:nvSpPr>
          <p:spPr>
            <a:xfrm>
              <a:off x="7771727" y="3000722"/>
              <a:ext cx="1156734" cy="47672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One 2D plane of a vertical lattice</a:t>
              </a:r>
              <a:endParaRPr lang="en-US" sz="1100" b="1" i="1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7067551" y="3263900"/>
              <a:ext cx="777874" cy="26662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 descr="Image result for money clipart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8" y="1847442"/>
            <a:ext cx="774972" cy="9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27" y="4102806"/>
            <a:ext cx="958281" cy="924868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46050" y="5236356"/>
            <a:ext cx="4948750" cy="1476488"/>
            <a:chOff x="4246050" y="5236356"/>
            <a:chExt cx="4948750" cy="147648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050" y="5236356"/>
              <a:ext cx="4948750" cy="147648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997103" y="5534716"/>
              <a:ext cx="3803997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8181FB"/>
                  </a:solidFill>
                </a:rPr>
                <a:t>For bosons (above ‘scopes): optical molasses (Sisyphus/polarization gradient cooling)</a:t>
              </a:r>
            </a:p>
            <a:p>
              <a:endParaRPr lang="en-US" sz="500" dirty="0"/>
            </a:p>
            <a:p>
              <a:r>
                <a:rPr lang="en-US" sz="1400" dirty="0">
                  <a:solidFill>
                    <a:srgbClr val="FF6666"/>
                  </a:solidFill>
                </a:rPr>
                <a:t>For fermions: Raman-sideband cooling or electromagnetically-induced transparency cooling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279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7" grpId="0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B1AB5E8-A852-4661-8ABB-10EF8EA08542}"/>
              </a:ext>
            </a:extLst>
          </p:cNvPr>
          <p:cNvSpPr txBox="1"/>
          <p:nvPr/>
        </p:nvSpPr>
        <p:spPr>
          <a:xfrm>
            <a:off x="681864" y="2484641"/>
            <a:ext cx="13245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/>
              <a:t>Markus Greiner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79E62-38C8-4A7D-A8B2-DED3B215AA62}"/>
              </a:ext>
            </a:extLst>
          </p:cNvPr>
          <p:cNvSpPr txBox="1"/>
          <p:nvPr/>
        </p:nvSpPr>
        <p:spPr>
          <a:xfrm>
            <a:off x="2067356" y="1037609"/>
            <a:ext cx="6577660" cy="1328023"/>
          </a:xfrm>
          <a:prstGeom prst="wedgeRoundRectCallout">
            <a:avLst>
              <a:gd name="adj1" fmla="val -53478"/>
              <a:gd name="adj2" fmla="val 36987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Quantum gas microscopes can do anything in 1D/2D as without microscopes: </a:t>
            </a:r>
            <a:r>
              <a:rPr lang="en-US" b="1" dirty="0"/>
              <a:t>Lattice models with control over </a:t>
            </a:r>
            <a:r>
              <a:rPr lang="en-US" b="1" dirty="0">
                <a:solidFill>
                  <a:srgbClr val="009292"/>
                </a:solidFill>
              </a:rPr>
              <a:t>tunneling</a:t>
            </a:r>
            <a:r>
              <a:rPr lang="en-US" b="1" dirty="0"/>
              <a:t>, </a:t>
            </a:r>
            <a:r>
              <a:rPr lang="en-US" b="1" dirty="0">
                <a:solidFill>
                  <a:srgbClr val="006DDB"/>
                </a:solidFill>
              </a:rPr>
              <a:t>potential landscape</a:t>
            </a:r>
            <a:r>
              <a:rPr lang="en-US" b="1" dirty="0"/>
              <a:t>, </a:t>
            </a:r>
            <a:r>
              <a:rPr lang="en-US" b="1" dirty="0">
                <a:solidFill>
                  <a:srgbClr val="006DDB"/>
                </a:solidFill>
              </a:rPr>
              <a:t>lattice geometry</a:t>
            </a:r>
            <a:r>
              <a:rPr lang="en-US" b="1" dirty="0"/>
              <a:t>, </a:t>
            </a:r>
            <a:r>
              <a:rPr lang="en-US" b="1" dirty="0">
                <a:solidFill>
                  <a:srgbClr val="920000"/>
                </a:solidFill>
              </a:rPr>
              <a:t>atom number/chemical potential</a:t>
            </a:r>
            <a:r>
              <a:rPr lang="en-US" b="1" dirty="0"/>
              <a:t>, </a:t>
            </a:r>
            <a:r>
              <a:rPr lang="en-US" b="1" dirty="0">
                <a:solidFill>
                  <a:srgbClr val="DB6D00"/>
                </a:solidFill>
              </a:rPr>
              <a:t>interaction strength</a:t>
            </a:r>
            <a:r>
              <a:rPr lang="en-US" b="1" dirty="0"/>
              <a:t>, </a:t>
            </a:r>
            <a:r>
              <a:rPr lang="en-US" b="1" dirty="0">
                <a:solidFill>
                  <a:srgbClr val="FF6DB6"/>
                </a:solidFill>
              </a:rPr>
              <a:t>topology</a:t>
            </a:r>
            <a:r>
              <a:rPr lang="en-US" b="1" dirty="0"/>
              <a:t>, and even </a:t>
            </a:r>
            <a:r>
              <a:rPr lang="en-US" b="1" dirty="0">
                <a:solidFill>
                  <a:srgbClr val="B66DFF"/>
                </a:solidFill>
              </a:rPr>
              <a:t>single-site manipulation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76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[5/6] Features of QGMs</a:t>
            </a:r>
          </a:p>
        </p:txBody>
      </p:sp>
      <p:pic>
        <p:nvPicPr>
          <p:cNvPr id="53" name="Picture 4" descr="Image result for markus greiner">
            <a:extLst>
              <a:ext uri="{FF2B5EF4-FFF2-40B4-BE49-F238E27FC236}">
                <a16:creationId xmlns:a16="http://schemas.microsoft.com/office/drawing/2014/main" id="{BF85086C-034A-473D-BB84-B00CA2F9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5"/>
          <a:stretch/>
        </p:blipFill>
        <p:spPr bwMode="auto">
          <a:xfrm>
            <a:off x="906845" y="1614429"/>
            <a:ext cx="874556" cy="8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05FD03B-3B5E-45EE-8BF8-6DAB44E3DC6E}"/>
              </a:ext>
            </a:extLst>
          </p:cNvPr>
          <p:cNvGrpSpPr/>
          <p:nvPr/>
        </p:nvGrpSpPr>
        <p:grpSpPr>
          <a:xfrm>
            <a:off x="26260" y="3062082"/>
            <a:ext cx="2422633" cy="2897610"/>
            <a:chOff x="380312" y="3135363"/>
            <a:chExt cx="2422633" cy="289761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71B3F50-BC9D-4E6C-8FB6-A02D5AAF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847" y="3246032"/>
              <a:ext cx="2365098" cy="271372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9DCC91-DF1D-419E-A4EB-9AF2E1AF695A}"/>
                </a:ext>
              </a:extLst>
            </p:cNvPr>
            <p:cNvSpPr txBox="1"/>
            <p:nvPr/>
          </p:nvSpPr>
          <p:spPr>
            <a:xfrm>
              <a:off x="582536" y="3135363"/>
              <a:ext cx="1885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Interactions + topology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55D4AC-4945-4963-A3F8-AF4DC1E102BB}"/>
                </a:ext>
              </a:extLst>
            </p:cNvPr>
            <p:cNvSpPr txBox="1"/>
            <p:nvPr/>
          </p:nvSpPr>
          <p:spPr>
            <a:xfrm>
              <a:off x="380312" y="5817529"/>
              <a:ext cx="11641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Tai et al., </a:t>
              </a:r>
              <a:r>
                <a:rPr lang="en-US" sz="800" i="1" dirty="0"/>
                <a:t>Nature</a:t>
              </a:r>
              <a:r>
                <a:rPr lang="en-US" sz="800" dirty="0"/>
                <a:t> (2017)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4195FE-108E-4FBB-8710-62CFC8730866}"/>
              </a:ext>
            </a:extLst>
          </p:cNvPr>
          <p:cNvGrpSpPr/>
          <p:nvPr/>
        </p:nvGrpSpPr>
        <p:grpSpPr>
          <a:xfrm>
            <a:off x="2022798" y="2572266"/>
            <a:ext cx="2190743" cy="3023636"/>
            <a:chOff x="4511983" y="3037555"/>
            <a:chExt cx="2190743" cy="302363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DA000D-F38A-4119-B977-1C58971F2DA2}"/>
                </a:ext>
              </a:extLst>
            </p:cNvPr>
            <p:cNvSpPr txBox="1"/>
            <p:nvPr/>
          </p:nvSpPr>
          <p:spPr>
            <a:xfrm>
              <a:off x="4647707" y="3037555"/>
              <a:ext cx="1848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Interactions + disorder</a:t>
              </a:r>
            </a:p>
          </p:txBody>
        </p:sp>
        <p:pic>
          <p:nvPicPr>
            <p:cNvPr id="64" name="Picture 2" descr="http://science.sciencemag.org/content/sci/352/6293/F1.medium.gif">
              <a:extLst>
                <a:ext uri="{FF2B5EF4-FFF2-40B4-BE49-F238E27FC236}">
                  <a16:creationId xmlns:a16="http://schemas.microsoft.com/office/drawing/2014/main" id="{7414D531-4491-4F02-8587-04081F1DB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753" y="3319250"/>
              <a:ext cx="2133973" cy="271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6AC890F-1DE9-4052-8D3E-30BF2F1E259B}"/>
                </a:ext>
              </a:extLst>
            </p:cNvPr>
            <p:cNvSpPr txBox="1"/>
            <p:nvPr/>
          </p:nvSpPr>
          <p:spPr>
            <a:xfrm>
              <a:off x="4511983" y="5722637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Cover of </a:t>
              </a:r>
              <a:r>
                <a:rPr lang="en-US" sz="800" i="1" dirty="0">
                  <a:solidFill>
                    <a:schemeClr val="bg1"/>
                  </a:solidFill>
                </a:rPr>
                <a:t>Science</a:t>
              </a:r>
              <a:r>
                <a:rPr lang="en-US" sz="800" dirty="0">
                  <a:solidFill>
                    <a:schemeClr val="bg1"/>
                  </a:solidFill>
                </a:rPr>
                <a:t> 352;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Choi et al. (2016)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E0FD39-FA1E-4558-ABEA-82763AA86832}"/>
              </a:ext>
            </a:extLst>
          </p:cNvPr>
          <p:cNvGrpSpPr/>
          <p:nvPr/>
        </p:nvGrpSpPr>
        <p:grpSpPr>
          <a:xfrm>
            <a:off x="6807094" y="2383367"/>
            <a:ext cx="2262190" cy="4435239"/>
            <a:chOff x="6782344" y="2546184"/>
            <a:chExt cx="2262190" cy="443523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98D0C89-4C31-4309-8505-11B471CF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2344" y="2775826"/>
              <a:ext cx="2262190" cy="401405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0B7F0BF-5DAF-4C77-898C-E463A232E198}"/>
                </a:ext>
              </a:extLst>
            </p:cNvPr>
            <p:cNvSpPr txBox="1"/>
            <p:nvPr/>
          </p:nvSpPr>
          <p:spPr>
            <a:xfrm>
              <a:off x="7099228" y="2546184"/>
              <a:ext cx="1749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Interactions + doping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9D9122-FC87-4822-A812-4FA330D922EB}"/>
                </a:ext>
              </a:extLst>
            </p:cNvPr>
            <p:cNvSpPr txBox="1"/>
            <p:nvPr/>
          </p:nvSpPr>
          <p:spPr>
            <a:xfrm>
              <a:off x="6974694" y="6765979"/>
              <a:ext cx="15151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Mazurenko</a:t>
              </a:r>
              <a:r>
                <a:rPr lang="en-US" sz="800" dirty="0"/>
                <a:t> et al., </a:t>
              </a:r>
              <a:r>
                <a:rPr lang="en-US" sz="800" i="1" dirty="0"/>
                <a:t>Nature</a:t>
              </a:r>
              <a:r>
                <a:rPr lang="en-US" sz="800" dirty="0"/>
                <a:t> (2017)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876C22-EE00-4ACA-A769-1D57C947D5EA}"/>
              </a:ext>
            </a:extLst>
          </p:cNvPr>
          <p:cNvGrpSpPr/>
          <p:nvPr/>
        </p:nvGrpSpPr>
        <p:grpSpPr>
          <a:xfrm>
            <a:off x="3763067" y="4419683"/>
            <a:ext cx="3031423" cy="2469649"/>
            <a:chOff x="3763067" y="4419683"/>
            <a:chExt cx="3031423" cy="2469649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45C793-D917-4DDF-AFE7-9B2AA65515F7}"/>
                </a:ext>
              </a:extLst>
            </p:cNvPr>
            <p:cNvSpPr txBox="1"/>
            <p:nvPr/>
          </p:nvSpPr>
          <p:spPr>
            <a:xfrm>
              <a:off x="4189290" y="4419683"/>
              <a:ext cx="2605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Interactions + spin-dep. potential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D42E9C-022B-4C74-9945-6657E9E24478}"/>
                </a:ext>
              </a:extLst>
            </p:cNvPr>
            <p:cNvGrpSpPr/>
            <p:nvPr/>
          </p:nvGrpSpPr>
          <p:grpSpPr>
            <a:xfrm>
              <a:off x="3763067" y="4669328"/>
              <a:ext cx="2957764" cy="2220004"/>
              <a:chOff x="3763067" y="4669328"/>
              <a:chExt cx="2957764" cy="2220004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36DE7CDE-1B90-41D4-B08D-2C4B58B0A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1710" y="4669328"/>
                <a:ext cx="2879121" cy="2047896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A1EDFD5-5D5F-4FBF-A9BD-98194C10F6E7}"/>
                  </a:ext>
                </a:extLst>
              </p:cNvPr>
              <p:cNvSpPr txBox="1"/>
              <p:nvPr/>
            </p:nvSpPr>
            <p:spPr>
              <a:xfrm>
                <a:off x="3763067" y="6673888"/>
                <a:ext cx="137088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Nichols et al., </a:t>
                </a:r>
                <a:r>
                  <a:rPr lang="en-US" sz="800" i="1" dirty="0"/>
                  <a:t>Science</a:t>
                </a:r>
                <a:r>
                  <a:rPr lang="en-US" sz="800" dirty="0"/>
                  <a:t> (2019)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E1F8008-A9C4-409B-BD6B-551B97A3220F}"/>
              </a:ext>
            </a:extLst>
          </p:cNvPr>
          <p:cNvGrpSpPr/>
          <p:nvPr/>
        </p:nvGrpSpPr>
        <p:grpSpPr>
          <a:xfrm>
            <a:off x="4051689" y="2572266"/>
            <a:ext cx="2882845" cy="1847990"/>
            <a:chOff x="4051687" y="2572266"/>
            <a:chExt cx="2882845" cy="184799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85DFBAC-FE8B-45D2-8649-9A64869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1687" y="2856756"/>
              <a:ext cx="2755350" cy="144985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DF55300-B7E8-4103-A35E-55E6B1ACB7DE}"/>
                </a:ext>
              </a:extLst>
            </p:cNvPr>
            <p:cNvSpPr txBox="1"/>
            <p:nvPr/>
          </p:nvSpPr>
          <p:spPr>
            <a:xfrm>
              <a:off x="4529266" y="2572266"/>
              <a:ext cx="1875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Interactions + potential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2FD59DA-0320-41D2-B78D-A88816E8D8EB}"/>
                </a:ext>
              </a:extLst>
            </p:cNvPr>
            <p:cNvSpPr txBox="1"/>
            <p:nvPr/>
          </p:nvSpPr>
          <p:spPr>
            <a:xfrm>
              <a:off x="5600512" y="4204812"/>
              <a:ext cx="13340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Brown et al., </a:t>
              </a:r>
              <a:r>
                <a:rPr lang="en-US" sz="800" i="1" dirty="0"/>
                <a:t>Science</a:t>
              </a:r>
              <a:r>
                <a:rPr lang="en-US" sz="800" dirty="0"/>
                <a:t> (2019)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4429" y="575367"/>
            <a:ext cx="773375" cy="892643"/>
            <a:chOff x="6824429" y="575367"/>
            <a:chExt cx="773375" cy="892643"/>
          </a:xfrm>
        </p:grpSpPr>
        <p:cxnSp>
          <p:nvCxnSpPr>
            <p:cNvPr id="23" name="Straight Arrow Connector 22"/>
            <p:cNvCxnSpPr>
              <a:stCxn id="9" idx="2"/>
            </p:cNvCxnSpPr>
            <p:nvPr/>
          </p:nvCxnSpPr>
          <p:spPr>
            <a:xfrm flipH="1">
              <a:off x="7123978" y="949938"/>
              <a:ext cx="87139" cy="518072"/>
            </a:xfrm>
            <a:prstGeom prst="straightConnector1">
              <a:avLst/>
            </a:prstGeom>
            <a:ln w="19050">
              <a:solidFill>
                <a:srgbClr val="00929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824429" y="575367"/>
              <a:ext cx="773375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2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9292"/>
                  </a:solidFill>
                </a:rPr>
                <a:t>Lattice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99587" y="847273"/>
            <a:ext cx="726320" cy="950272"/>
            <a:chOff x="3036747" y="2263958"/>
            <a:chExt cx="726320" cy="950272"/>
          </a:xfrm>
        </p:grpSpPr>
        <p:cxnSp>
          <p:nvCxnSpPr>
            <p:cNvPr id="87" name="Straight Arrow Connector 86"/>
            <p:cNvCxnSpPr/>
            <p:nvPr/>
          </p:nvCxnSpPr>
          <p:spPr>
            <a:xfrm flipH="1">
              <a:off x="3155026" y="2639060"/>
              <a:ext cx="147609" cy="575170"/>
            </a:xfrm>
            <a:prstGeom prst="straightConnector1">
              <a:avLst/>
            </a:prstGeom>
            <a:ln w="19050">
              <a:solidFill>
                <a:srgbClr val="006DDB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474085" y="2635885"/>
              <a:ext cx="173509" cy="578345"/>
            </a:xfrm>
            <a:prstGeom prst="straightConnector1">
              <a:avLst/>
            </a:prstGeom>
            <a:ln w="19050">
              <a:solidFill>
                <a:srgbClr val="006DDB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3036747" y="2263958"/>
              <a:ext cx="726320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6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6DDB"/>
                  </a:solidFill>
                </a:rPr>
                <a:t>DMDs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676700" y="222992"/>
            <a:ext cx="1435177" cy="1478628"/>
            <a:chOff x="2977898" y="1950441"/>
            <a:chExt cx="1435177" cy="1478628"/>
          </a:xfrm>
        </p:grpSpPr>
        <p:cxnSp>
          <p:nvCxnSpPr>
            <p:cNvPr id="94" name="Straight Arrow Connector 93"/>
            <p:cNvCxnSpPr>
              <a:stCxn id="96" idx="2"/>
            </p:cNvCxnSpPr>
            <p:nvPr/>
          </p:nvCxnSpPr>
          <p:spPr>
            <a:xfrm flipH="1">
              <a:off x="3565967" y="2597427"/>
              <a:ext cx="129520" cy="831642"/>
            </a:xfrm>
            <a:prstGeom prst="straightConnector1">
              <a:avLst/>
            </a:prstGeom>
            <a:ln w="19050">
              <a:solidFill>
                <a:srgbClr val="92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977898" y="1950441"/>
              <a:ext cx="1435177" cy="646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20000"/>
                  </a:solidFill>
                </a:rPr>
                <a:t>Mott insulator</a:t>
              </a:r>
            </a:p>
            <a:p>
              <a:r>
                <a:rPr lang="en-US" sz="1600" dirty="0">
                  <a:solidFill>
                    <a:srgbClr val="920000"/>
                  </a:solidFill>
                </a:rPr>
                <a:t>+ evaporation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93017" y="1035635"/>
            <a:ext cx="2031495" cy="980415"/>
            <a:chOff x="3036747" y="2263958"/>
            <a:chExt cx="2031495" cy="980415"/>
          </a:xfrm>
        </p:grpSpPr>
        <p:cxnSp>
          <p:nvCxnSpPr>
            <p:cNvPr id="98" name="Straight Arrow Connector 97"/>
            <p:cNvCxnSpPr/>
            <p:nvPr/>
          </p:nvCxnSpPr>
          <p:spPr>
            <a:xfrm>
              <a:off x="4548705" y="2638023"/>
              <a:ext cx="519537" cy="606350"/>
            </a:xfrm>
            <a:prstGeom prst="straightConnector1">
              <a:avLst/>
            </a:prstGeom>
            <a:ln w="19050">
              <a:solidFill>
                <a:srgbClr val="DB6D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3036747" y="2263958"/>
              <a:ext cx="1973995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6D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DB6D00"/>
                  </a:solidFill>
                </a:rPr>
                <a:t>Feshbach</a:t>
              </a:r>
              <a:r>
                <a:rPr lang="en-US" sz="1600" dirty="0">
                  <a:solidFill>
                    <a:srgbClr val="DB6D00"/>
                  </a:solidFill>
                </a:rPr>
                <a:t> resonances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441645" y="561313"/>
            <a:ext cx="2209584" cy="1477115"/>
            <a:chOff x="2993894" y="2267618"/>
            <a:chExt cx="2209584" cy="1477115"/>
          </a:xfrm>
        </p:grpSpPr>
        <p:cxnSp>
          <p:nvCxnSpPr>
            <p:cNvPr id="105" name="Straight Arrow Connector 104"/>
            <p:cNvCxnSpPr/>
            <p:nvPr/>
          </p:nvCxnSpPr>
          <p:spPr>
            <a:xfrm flipH="1">
              <a:off x="3474179" y="2639755"/>
              <a:ext cx="383495" cy="1104978"/>
            </a:xfrm>
            <a:prstGeom prst="straightConnector1">
              <a:avLst/>
            </a:prstGeom>
            <a:ln w="19050">
              <a:solidFill>
                <a:srgbClr val="FF6DB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2993894" y="2267618"/>
              <a:ext cx="2209584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DB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6DB6"/>
                  </a:solidFill>
                </a:rPr>
                <a:t>Laser-induced tunneling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016525" y="84243"/>
            <a:ext cx="1382633" cy="1972718"/>
            <a:chOff x="3215841" y="2257614"/>
            <a:chExt cx="1382633" cy="1972718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3939841" y="2627396"/>
              <a:ext cx="14097" cy="1602936"/>
            </a:xfrm>
            <a:prstGeom prst="straightConnector1">
              <a:avLst/>
            </a:prstGeom>
            <a:ln w="19050">
              <a:solidFill>
                <a:srgbClr val="B66D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3215841" y="2257614"/>
              <a:ext cx="1382633" cy="3745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B66D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B66DFF"/>
                  </a:solidFill>
                </a:rPr>
                <a:t>Tweezers, etc.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139122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5F79E62-38C8-4A7D-A8B2-DED3B215AA62}"/>
              </a:ext>
            </a:extLst>
          </p:cNvPr>
          <p:cNvSpPr txBox="1"/>
          <p:nvPr/>
        </p:nvSpPr>
        <p:spPr>
          <a:xfrm>
            <a:off x="2067356" y="1037609"/>
            <a:ext cx="6577660" cy="1328023"/>
          </a:xfrm>
          <a:prstGeom prst="wedgeRoundRectCallout">
            <a:avLst>
              <a:gd name="adj1" fmla="val -53478"/>
              <a:gd name="adj2" fmla="val 36987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BUT… they have limitations. From experimental challenges like lack of optical access and restrictions to 1D/2D… to lacking spin and number resolution in the data*… to physics concerns like </a:t>
            </a:r>
            <a:r>
              <a:rPr lang="en-US" i="1" dirty="0"/>
              <a:t>still </a:t>
            </a:r>
            <a:r>
              <a:rPr lang="en-US" dirty="0"/>
              <a:t>not being cold enough for the most interesting Fermi-Hubbard physics.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76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[5/6] Features of QGMs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77D4F-25BC-4D6A-8688-3BD57F2B37F0}"/>
              </a:ext>
            </a:extLst>
          </p:cNvPr>
          <p:cNvGrpSpPr/>
          <p:nvPr/>
        </p:nvGrpSpPr>
        <p:grpSpPr>
          <a:xfrm>
            <a:off x="303057" y="2997719"/>
            <a:ext cx="3213087" cy="3534370"/>
            <a:chOff x="5440176" y="3505992"/>
            <a:chExt cx="2961351" cy="32574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7FBAF2-98C1-4D66-B585-D61879A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0176" y="3505992"/>
              <a:ext cx="2918792" cy="32484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AE4A32-E5B6-43BD-8221-AB707A140C65}"/>
                </a:ext>
              </a:extLst>
            </p:cNvPr>
            <p:cNvSpPr txBox="1"/>
            <p:nvPr/>
          </p:nvSpPr>
          <p:spPr>
            <a:xfrm>
              <a:off x="6397861" y="6564889"/>
              <a:ext cx="2003666" cy="19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Christof </a:t>
              </a:r>
              <a:r>
                <a:rPr lang="en-US" sz="800" dirty="0" err="1">
                  <a:solidFill>
                    <a:schemeClr val="bg1"/>
                  </a:solidFill>
                </a:rPr>
                <a:t>Weitenberg</a:t>
              </a:r>
              <a:r>
                <a:rPr lang="en-US" sz="800" dirty="0">
                  <a:solidFill>
                    <a:schemeClr val="bg1"/>
                  </a:solidFill>
                </a:rPr>
                <a:t> thesis (2011) [Bloch group]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B1AB5E8-A852-4661-8ABB-10EF8EA08542}"/>
              </a:ext>
            </a:extLst>
          </p:cNvPr>
          <p:cNvSpPr txBox="1"/>
          <p:nvPr/>
        </p:nvSpPr>
        <p:spPr>
          <a:xfrm>
            <a:off x="682504" y="2484641"/>
            <a:ext cx="132324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 err="1"/>
              <a:t>Grarkus</a:t>
            </a:r>
            <a:r>
              <a:rPr lang="en-US" sz="1400" dirty="0"/>
              <a:t> </a:t>
            </a:r>
            <a:r>
              <a:rPr lang="en-US" sz="1400" dirty="0" err="1"/>
              <a:t>Meiner</a:t>
            </a:r>
            <a:endParaRPr lang="en-US" sz="1400" dirty="0"/>
          </a:p>
        </p:txBody>
      </p:sp>
      <p:pic>
        <p:nvPicPr>
          <p:cNvPr id="12" name="Picture 4" descr="Image result for markus greiner">
            <a:extLst>
              <a:ext uri="{FF2B5EF4-FFF2-40B4-BE49-F238E27FC236}">
                <a16:creationId xmlns:a16="http://schemas.microsoft.com/office/drawing/2014/main" id="{BF85086C-034A-473D-BB84-B00CA2F9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65"/>
          <a:stretch/>
        </p:blipFill>
        <p:spPr bwMode="auto">
          <a:xfrm>
            <a:off x="906845" y="1614429"/>
            <a:ext cx="874556" cy="8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619435" y="2716216"/>
            <a:ext cx="5415681" cy="1573364"/>
            <a:chOff x="1346819" y="3150385"/>
            <a:chExt cx="6738186" cy="19575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819" y="3217985"/>
              <a:ext cx="6738186" cy="18899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AABA3-EE3D-4DAE-BC78-47D1254D621D}"/>
                </a:ext>
              </a:extLst>
            </p:cNvPr>
            <p:cNvSpPr txBox="1"/>
            <p:nvPr/>
          </p:nvSpPr>
          <p:spPr>
            <a:xfrm>
              <a:off x="5612160" y="3150385"/>
              <a:ext cx="19656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Philipp </a:t>
              </a:r>
              <a:r>
                <a:rPr lang="en-US" sz="800" dirty="0" err="1"/>
                <a:t>Preiss</a:t>
              </a:r>
              <a:r>
                <a:rPr lang="en-US" sz="800" dirty="0"/>
                <a:t> thesis (2015) [Greiner group]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54050" y="4315030"/>
            <a:ext cx="2859277" cy="2467592"/>
            <a:chOff x="4954050" y="4315030"/>
            <a:chExt cx="2859277" cy="2467592"/>
          </a:xfrm>
        </p:grpSpPr>
        <p:grpSp>
          <p:nvGrpSpPr>
            <p:cNvPr id="20" name="Group 19"/>
            <p:cNvGrpSpPr/>
            <p:nvPr/>
          </p:nvGrpSpPr>
          <p:grpSpPr>
            <a:xfrm>
              <a:off x="4954050" y="4315030"/>
              <a:ext cx="2859277" cy="2467592"/>
              <a:chOff x="4954050" y="4381705"/>
              <a:chExt cx="2859277" cy="246759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050" y="4381705"/>
                <a:ext cx="2754002" cy="230548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EAABA3-EE3D-4DAE-BC78-47D1254D621D}"/>
                  </a:ext>
                </a:extLst>
              </p:cNvPr>
              <p:cNvSpPr txBox="1"/>
              <p:nvPr/>
            </p:nvSpPr>
            <p:spPr>
              <a:xfrm>
                <a:off x="5769178" y="6633853"/>
                <a:ext cx="20441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Chiu et al., arXiv:1810.03584 [Greiner group]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724015" y="4416953"/>
              <a:ext cx="15616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(not really a </a:t>
              </a:r>
              <a:r>
                <a:rPr lang="en-US" sz="900" i="1" dirty="0"/>
                <a:t>QGM</a:t>
              </a:r>
              <a:r>
                <a:rPr lang="en-US" sz="900" dirty="0"/>
                <a:t> limitation)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90205" y="1445623"/>
            <a:ext cx="6352904" cy="511994"/>
            <a:chOff x="2190205" y="1445623"/>
            <a:chExt cx="6352904" cy="511994"/>
          </a:xfrm>
        </p:grpSpPr>
        <p:sp>
          <p:nvSpPr>
            <p:cNvPr id="24" name="Rectangle 23"/>
            <p:cNvSpPr/>
            <p:nvPr/>
          </p:nvSpPr>
          <p:spPr>
            <a:xfrm>
              <a:off x="6618514" y="1445623"/>
              <a:ext cx="1924595" cy="255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90205" y="1701620"/>
              <a:ext cx="3253581" cy="255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90206" y="1143000"/>
            <a:ext cx="6352903" cy="589003"/>
            <a:chOff x="2190206" y="1143000"/>
            <a:chExt cx="6352903" cy="589003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4853354" y="1143000"/>
              <a:ext cx="3689755" cy="2771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90206" y="1454830"/>
              <a:ext cx="4428308" cy="2771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90206" y="1724317"/>
            <a:ext cx="6352903" cy="513786"/>
            <a:chOff x="2190206" y="1724317"/>
            <a:chExt cx="6352903" cy="513786"/>
          </a:xfrm>
        </p:grpSpPr>
        <p:sp>
          <p:nvSpPr>
            <p:cNvPr id="26" name="Rectangle 25"/>
            <p:cNvSpPr/>
            <p:nvPr/>
          </p:nvSpPr>
          <p:spPr>
            <a:xfrm>
              <a:off x="2190206" y="2001490"/>
              <a:ext cx="6352903" cy="236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43787" y="1724317"/>
              <a:ext cx="3053601" cy="23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837524" y="2347912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tricks exist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6461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85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[6/6] Studies with QGMs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9032" y="1410642"/>
            <a:ext cx="2678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Antiferromagnetism</a:t>
            </a:r>
            <a:r>
              <a:rPr lang="en-US" b="1" dirty="0"/>
              <a:t> in</a:t>
            </a:r>
          </a:p>
          <a:p>
            <a:pPr algn="ctr"/>
            <a:r>
              <a:rPr lang="en-US" b="1" dirty="0"/>
              <a:t>the Fermi-Hubbard model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82" y="2266366"/>
            <a:ext cx="3054771" cy="585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9" y="3063759"/>
            <a:ext cx="2485001" cy="16525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466" y="4804006"/>
            <a:ext cx="2061062" cy="15271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31910" y="1410642"/>
            <a:ext cx="2756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Many-body localization</a:t>
            </a:r>
          </a:p>
          <a:p>
            <a:pPr algn="ctr"/>
            <a:r>
              <a:rPr lang="en-US" b="1" dirty="0"/>
              <a:t>transition with 1D disorder</a:t>
            </a:r>
          </a:p>
          <a:p>
            <a:pPr algn="ctr"/>
            <a:r>
              <a:rPr lang="en-US" b="1" dirty="0"/>
              <a:t>[bosons]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64747" y="2139528"/>
            <a:ext cx="13051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/>
              <a:t>Hilker</a:t>
            </a:r>
            <a:r>
              <a:rPr lang="en-US" sz="800" dirty="0"/>
              <a:t> et al., </a:t>
            </a:r>
            <a:r>
              <a:rPr lang="en-US" sz="800" i="1" dirty="0"/>
              <a:t>Science </a:t>
            </a:r>
            <a:r>
              <a:rPr lang="en-US" sz="800" dirty="0"/>
              <a:t>(2017)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1826" y="2899844"/>
            <a:ext cx="14061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Salomon et al., </a:t>
            </a:r>
            <a:r>
              <a:rPr lang="en-US" sz="800" i="1" dirty="0"/>
              <a:t>Nature </a:t>
            </a:r>
            <a:r>
              <a:rPr lang="en-US" sz="800" dirty="0"/>
              <a:t>(2019)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49582" y="4636976"/>
            <a:ext cx="907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arXiv:1811.06907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2055" y="3738862"/>
            <a:ext cx="160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German genius</a:t>
            </a:r>
          </a:p>
        </p:txBody>
      </p:sp>
      <p:sp>
        <p:nvSpPr>
          <p:cNvPr id="22" name="TextBox 21"/>
          <p:cNvSpPr txBox="1"/>
          <p:nvPr/>
        </p:nvSpPr>
        <p:spPr>
          <a:xfrm rot="3082895">
            <a:off x="113412" y="5329136"/>
            <a:ext cx="14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[Bloch group]</a:t>
            </a:r>
          </a:p>
        </p:txBody>
      </p:sp>
      <p:sp>
        <p:nvSpPr>
          <p:cNvPr id="23" name="TextBox 22"/>
          <p:cNvSpPr txBox="1"/>
          <p:nvPr/>
        </p:nvSpPr>
        <p:spPr>
          <a:xfrm rot="19800000">
            <a:off x="6767913" y="5840391"/>
            <a:ext cx="163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[Greiner group]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661" y="2641178"/>
            <a:ext cx="3562613" cy="9912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042395" y="3524727"/>
            <a:ext cx="907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arXiv:1805.09819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86" y="4149865"/>
            <a:ext cx="3469426" cy="12373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90528" y="1204142"/>
            <a:ext cx="5438775" cy="54387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050" y="1204141"/>
            <a:ext cx="5438775" cy="54387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77145" y="5356468"/>
            <a:ext cx="907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arXiv:1812.06959</a:t>
            </a:r>
          </a:p>
        </p:txBody>
      </p:sp>
    </p:spTree>
    <p:extLst>
      <p:ext uri="{BB962C8B-B14F-4D97-AF65-F5344CB8AC3E}">
        <p14:creationId xmlns:p14="http://schemas.microsoft.com/office/powerpoint/2010/main" val="50757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85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[6/6] Studies with QGMs: AFM in Fermi-Hubbard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67" y="982342"/>
            <a:ext cx="4699300" cy="984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The papers [Bloch group]: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Hidden AFM order: </a:t>
            </a:r>
            <a:r>
              <a:rPr lang="en-US" sz="1400" dirty="0" err="1"/>
              <a:t>Hilker</a:t>
            </a:r>
            <a:r>
              <a:rPr lang="en-US" sz="1400" dirty="0"/>
              <a:t> et al., </a:t>
            </a:r>
            <a:r>
              <a:rPr lang="en-US" sz="1400" i="1" dirty="0"/>
              <a:t>Science </a:t>
            </a:r>
            <a:r>
              <a:rPr lang="en-US" sz="1400" dirty="0"/>
              <a:t>(2017)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Incommensurate magnetism: Salomon et al., </a:t>
            </a:r>
            <a:r>
              <a:rPr lang="en-US" sz="1400" i="1" dirty="0"/>
              <a:t>Nature</a:t>
            </a:r>
            <a:r>
              <a:rPr lang="en-US" sz="1400" dirty="0"/>
              <a:t> (2019)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 err="1"/>
              <a:t>Polarons</a:t>
            </a:r>
            <a:r>
              <a:rPr lang="en-US" sz="1400" dirty="0"/>
              <a:t>: arXiv:1811.06907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55" y="2537465"/>
            <a:ext cx="2687241" cy="101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367" y="2024080"/>
            <a:ext cx="601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1D Fermi-Hubbard model in the antiferromagnetic regime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77409" y="2604349"/>
            <a:ext cx="2472720" cy="614557"/>
            <a:chOff x="3457575" y="2500119"/>
            <a:chExt cx="2472720" cy="614557"/>
          </a:xfrm>
        </p:grpSpPr>
        <p:grpSp>
          <p:nvGrpSpPr>
            <p:cNvPr id="14" name="Group 13"/>
            <p:cNvGrpSpPr/>
            <p:nvPr/>
          </p:nvGrpSpPr>
          <p:grpSpPr>
            <a:xfrm>
              <a:off x="3684529" y="2500119"/>
              <a:ext cx="1923219" cy="504477"/>
              <a:chOff x="4065140" y="2398113"/>
              <a:chExt cx="1923219" cy="504477"/>
            </a:xfrm>
          </p:grpSpPr>
          <p:pic>
            <p:nvPicPr>
              <p:cNvPr id="12" name="Picture 1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6758" y="2713588"/>
                <a:ext cx="659984" cy="18900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065140" y="2398113"/>
                <a:ext cx="1923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Half-filling (1 atom/site)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3457575" y="3105150"/>
              <a:ext cx="2472720" cy="9526"/>
            </a:xfrm>
            <a:prstGeom prst="straightConnector1">
              <a:avLst/>
            </a:prstGeom>
            <a:ln w="19050">
              <a:solidFill>
                <a:srgbClr val="006DDB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6359580" y="2522674"/>
            <a:ext cx="1804614" cy="1187380"/>
            <a:chOff x="6359580" y="2522674"/>
            <a:chExt cx="1804614" cy="1187380"/>
          </a:xfrm>
        </p:grpSpPr>
        <p:grpSp>
          <p:nvGrpSpPr>
            <p:cNvPr id="83" name="Group 82"/>
            <p:cNvGrpSpPr/>
            <p:nvPr>
              <p:custDataLst>
                <p:tags r:id="rId1"/>
              </p:custDataLst>
            </p:nvPr>
          </p:nvGrpSpPr>
          <p:grpSpPr>
            <a:xfrm>
              <a:off x="6359580" y="2522674"/>
              <a:ext cx="1804614" cy="903285"/>
              <a:chOff x="6359580" y="2522674"/>
              <a:chExt cx="1804614" cy="903285"/>
            </a:xfrm>
          </p:grpSpPr>
          <p:grpSp>
            <p:nvGrpSpPr>
              <p:cNvPr id="82" name="Group 81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6359580" y="2522674"/>
                <a:ext cx="1761452" cy="588908"/>
                <a:chOff x="6359580" y="2522674"/>
                <a:chExt cx="1761452" cy="588908"/>
              </a:xfrm>
            </p:grpSpPr>
            <p:pic>
              <p:nvPicPr>
                <p:cNvPr id="81" name="Picture 80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9580" y="2711677"/>
                  <a:ext cx="1706173" cy="39990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032" y="2522674"/>
                  <a:ext cx="762000" cy="175710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6377358" y="3118182"/>
                <a:ext cx="1786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Heisenberg spin chain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889903" y="3340722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(AFM)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70776" y="3778705"/>
            <a:ext cx="907711" cy="715111"/>
            <a:chOff x="7270776" y="3778705"/>
            <a:chExt cx="907711" cy="715111"/>
          </a:xfrm>
        </p:grpSpPr>
        <p:sp>
          <p:nvSpPr>
            <p:cNvPr id="32" name="TextBox 31"/>
            <p:cNvSpPr txBox="1"/>
            <p:nvPr/>
          </p:nvSpPr>
          <p:spPr>
            <a:xfrm>
              <a:off x="7359032" y="3906171"/>
              <a:ext cx="819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 doping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270776" y="3778705"/>
              <a:ext cx="0" cy="715111"/>
            </a:xfrm>
            <a:prstGeom prst="straightConnector1">
              <a:avLst/>
            </a:prstGeom>
            <a:ln w="19050">
              <a:solidFill>
                <a:srgbClr val="006DDB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916397" y="4501357"/>
            <a:ext cx="2711961" cy="900435"/>
            <a:chOff x="5916397" y="4501357"/>
            <a:chExt cx="2711961" cy="900435"/>
          </a:xfrm>
        </p:grpSpPr>
        <p:sp>
          <p:nvSpPr>
            <p:cNvPr id="34" name="TextBox 33"/>
            <p:cNvSpPr txBox="1"/>
            <p:nvPr/>
          </p:nvSpPr>
          <p:spPr>
            <a:xfrm>
              <a:off x="6623419" y="4501357"/>
              <a:ext cx="1294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Luttinger</a:t>
              </a:r>
              <a:r>
                <a:rPr lang="en-US" sz="1400" dirty="0"/>
                <a:t> liquid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16397" y="4755461"/>
              <a:ext cx="2711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Dopants move around </a:t>
              </a:r>
              <a:r>
                <a:rPr lang="en-US" dirty="0">
                  <a:sym typeface="Wingdings" panose="05000000000000000000" pitchFamily="2" charset="2"/>
                </a:rPr>
                <a:t></a:t>
              </a:r>
              <a:endParaRPr lang="en-US" dirty="0"/>
            </a:p>
            <a:p>
              <a:r>
                <a:rPr lang="en-US" dirty="0"/>
                <a:t>“Hidden” AFM correlations</a:t>
              </a:r>
            </a:p>
          </p:txBody>
        </p:sp>
      </p:grpSp>
      <p:pic>
        <p:nvPicPr>
          <p:cNvPr id="36" name="Alpha CIRCL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81" y="4845701"/>
            <a:ext cx="2895517" cy="77936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1441" y="1464268"/>
            <a:ext cx="8633960" cy="4729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1440" y="1570290"/>
            <a:ext cx="52107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Procedure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Prepare atoms in a 2D quantum pancake.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Separate individual 1D tubes of the pancake.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Ramp up lattice strength and interactions to F-H levels, and dope.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Image different spins with Stern-</a:t>
            </a:r>
            <a:r>
              <a:rPr lang="en-US" sz="1400" dirty="0" err="1"/>
              <a:t>Gerlach</a:t>
            </a:r>
            <a:r>
              <a:rPr lang="en-US" sz="1400" dirty="0"/>
              <a:t> + </a:t>
            </a:r>
            <a:r>
              <a:rPr lang="en-US" sz="1400" dirty="0" err="1"/>
              <a:t>superlattice</a:t>
            </a:r>
            <a:r>
              <a:rPr lang="en-US" sz="1400" dirty="0"/>
              <a:t>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212884" y="2760234"/>
            <a:ext cx="7008385" cy="1162255"/>
            <a:chOff x="1212884" y="2760234"/>
            <a:chExt cx="7008385" cy="116225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12884" y="2817529"/>
              <a:ext cx="7008385" cy="110496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6597640" y="2760234"/>
              <a:ext cx="12763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800" dirty="0"/>
                <a:t>Boll et al., </a:t>
              </a:r>
              <a:r>
                <a:rPr lang="en-US" sz="800" i="1" dirty="0"/>
                <a:t>Science </a:t>
              </a:r>
              <a:r>
                <a:rPr lang="en-US" sz="800" dirty="0"/>
                <a:t>(2016)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01674" y="4024271"/>
            <a:ext cx="5457358" cy="2443204"/>
            <a:chOff x="1901674" y="4024271"/>
            <a:chExt cx="5457358" cy="244320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/>
            <a:srcRect t="-1" b="400"/>
            <a:stretch/>
          </p:blipFill>
          <p:spPr>
            <a:xfrm>
              <a:off x="1901674" y="4148815"/>
              <a:ext cx="5457358" cy="231866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5636194" y="4024271"/>
              <a:ext cx="13628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800" dirty="0" err="1"/>
                <a:t>Hilker</a:t>
              </a:r>
              <a:r>
                <a:rPr lang="en-US" sz="800" dirty="0"/>
                <a:t> et al., </a:t>
              </a:r>
              <a:r>
                <a:rPr lang="en-US" sz="800" i="1" dirty="0"/>
                <a:t>Science </a:t>
              </a:r>
              <a:r>
                <a:rPr lang="en-US" sz="800" dirty="0"/>
                <a:t>(2017)</a:t>
              </a:r>
            </a:p>
          </p:txBody>
        </p:sp>
      </p:grpSp>
      <p:sp>
        <p:nvSpPr>
          <p:cNvPr id="56" name="Freeform 55"/>
          <p:cNvSpPr/>
          <p:nvPr/>
        </p:nvSpPr>
        <p:spPr>
          <a:xfrm>
            <a:off x="808947" y="2771775"/>
            <a:ext cx="353103" cy="366028"/>
          </a:xfrm>
          <a:custGeom>
            <a:avLst/>
            <a:gdLst>
              <a:gd name="connsiteX0" fmla="*/ 10203 w 353103"/>
              <a:gd name="connsiteY0" fmla="*/ 0 h 366028"/>
              <a:gd name="connsiteX1" fmla="*/ 678 w 353103"/>
              <a:gd name="connsiteY1" fmla="*/ 123825 h 366028"/>
              <a:gd name="connsiteX2" fmla="*/ 29253 w 353103"/>
              <a:gd name="connsiteY2" fmla="*/ 238125 h 366028"/>
              <a:gd name="connsiteX3" fmla="*/ 57828 w 353103"/>
              <a:gd name="connsiteY3" fmla="*/ 285750 h 366028"/>
              <a:gd name="connsiteX4" fmla="*/ 86403 w 353103"/>
              <a:gd name="connsiteY4" fmla="*/ 323850 h 366028"/>
              <a:gd name="connsiteX5" fmla="*/ 143553 w 353103"/>
              <a:gd name="connsiteY5" fmla="*/ 352425 h 366028"/>
              <a:gd name="connsiteX6" fmla="*/ 353103 w 353103"/>
              <a:gd name="connsiteY6" fmla="*/ 361950 h 36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103" h="366028">
                <a:moveTo>
                  <a:pt x="10203" y="0"/>
                </a:moveTo>
                <a:cubicBezTo>
                  <a:pt x="7028" y="41275"/>
                  <a:pt x="-2623" y="82560"/>
                  <a:pt x="678" y="123825"/>
                </a:cubicBezTo>
                <a:cubicBezTo>
                  <a:pt x="3810" y="162973"/>
                  <a:pt x="16182" y="201091"/>
                  <a:pt x="29253" y="238125"/>
                </a:cubicBezTo>
                <a:cubicBezTo>
                  <a:pt x="35415" y="255583"/>
                  <a:pt x="47559" y="270346"/>
                  <a:pt x="57828" y="285750"/>
                </a:cubicBezTo>
                <a:cubicBezTo>
                  <a:pt x="66634" y="298959"/>
                  <a:pt x="75178" y="312625"/>
                  <a:pt x="86403" y="323850"/>
                </a:cubicBezTo>
                <a:cubicBezTo>
                  <a:pt x="103101" y="340548"/>
                  <a:pt x="121862" y="346227"/>
                  <a:pt x="143553" y="352425"/>
                </a:cubicBezTo>
                <a:cubicBezTo>
                  <a:pt x="225404" y="375811"/>
                  <a:pt x="219609" y="361950"/>
                  <a:pt x="353103" y="361950"/>
                </a:cubicBezTo>
              </a:path>
            </a:pathLst>
          </a:custGeom>
          <a:noFill/>
          <a:ln w="63500" cap="rnd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01674" y="4987734"/>
            <a:ext cx="5457358" cy="1479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741760" y="4987736"/>
            <a:ext cx="1877869" cy="917841"/>
            <a:chOff x="2741760" y="4987736"/>
            <a:chExt cx="1877869" cy="917841"/>
          </a:xfrm>
        </p:grpSpPr>
        <p:sp>
          <p:nvSpPr>
            <p:cNvPr id="58" name="Left Brace 57"/>
            <p:cNvSpPr/>
            <p:nvPr/>
          </p:nvSpPr>
          <p:spPr>
            <a:xfrm rot="16200000">
              <a:off x="3772335" y="4388092"/>
              <a:ext cx="247650" cy="1446938"/>
            </a:xfrm>
            <a:prstGeom prst="leftBrace">
              <a:avLst>
                <a:gd name="adj1" fmla="val 8333"/>
                <a:gd name="adj2" fmla="val 22352"/>
              </a:avLst>
            </a:prstGeom>
            <a:ln w="22225">
              <a:solidFill>
                <a:srgbClr val="FB5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41760" y="5259246"/>
              <a:ext cx="1490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B5D4D"/>
                  </a:solidFill>
                </a:rPr>
                <a:t>Regular AFM order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8449" y="4987735"/>
            <a:ext cx="2069655" cy="917841"/>
            <a:chOff x="4418449" y="4987735"/>
            <a:chExt cx="2069655" cy="917841"/>
          </a:xfrm>
        </p:grpSpPr>
        <p:sp>
          <p:nvSpPr>
            <p:cNvPr id="60" name="Left Brace 59"/>
            <p:cNvSpPr/>
            <p:nvPr/>
          </p:nvSpPr>
          <p:spPr>
            <a:xfrm rot="16200000">
              <a:off x="4799149" y="4855867"/>
              <a:ext cx="247650" cy="511386"/>
            </a:xfrm>
            <a:prstGeom prst="leftBrace">
              <a:avLst>
                <a:gd name="adj1" fmla="val 8333"/>
                <a:gd name="adj2" fmla="val 61176"/>
              </a:avLst>
            </a:prstGeom>
            <a:ln w="22225">
              <a:solidFill>
                <a:srgbClr val="818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18449" y="5259245"/>
              <a:ext cx="2069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181FB"/>
                  </a:solidFill>
                </a:rPr>
                <a:t>Dopant (hole) acts as a domain wall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281440" y="3798877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Science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1857" y="4061189"/>
            <a:ext cx="6250848" cy="25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5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 animBg="1"/>
      <p:bldP spid="56" grpId="0" animBg="1"/>
      <p:bldP spid="65" grpId="0" animBg="1"/>
      <p:bldP spid="65" grpId="1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85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[6/6] Studies with QGMs: AFM in Fermi-Hubbard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67" y="982342"/>
            <a:ext cx="4739374" cy="984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The papers [Bloch group]: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Hidden AFM order: </a:t>
            </a:r>
            <a:r>
              <a:rPr lang="en-US" sz="1400" dirty="0" err="1"/>
              <a:t>Hilker</a:t>
            </a:r>
            <a:r>
              <a:rPr lang="en-US" sz="1400" dirty="0"/>
              <a:t> et al., </a:t>
            </a:r>
            <a:r>
              <a:rPr lang="en-US" sz="1400" i="1" dirty="0"/>
              <a:t>Science </a:t>
            </a:r>
            <a:r>
              <a:rPr lang="en-US" sz="1400" dirty="0"/>
              <a:t>(2017)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Incommensurate magnetism: Salomon et al., </a:t>
            </a:r>
            <a:r>
              <a:rPr lang="en-US" sz="1400" i="1" dirty="0"/>
              <a:t>Nature</a:t>
            </a:r>
            <a:r>
              <a:rPr lang="en-US" sz="1400" dirty="0"/>
              <a:t> (2019)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 err="1"/>
              <a:t>Polarons</a:t>
            </a:r>
            <a:r>
              <a:rPr lang="en-US" sz="1400" dirty="0"/>
              <a:t>: arXiv:1811.06907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9367" y="1967946"/>
                <a:ext cx="51308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Take the hidden order study and vary the density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(and polarization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). Measure spatial frequency of resulting “spin-density wave.”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7" y="1967946"/>
                <a:ext cx="5130858" cy="830997"/>
              </a:xfrm>
              <a:prstGeom prst="rect">
                <a:avLst/>
              </a:prstGeom>
              <a:blipFill>
                <a:blip r:embed="rId5"/>
                <a:stretch>
                  <a:fillRect l="-713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791" y="1568111"/>
            <a:ext cx="2998333" cy="122798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448010" y="3102172"/>
            <a:ext cx="2802087" cy="3617715"/>
            <a:chOff x="1204912" y="3102172"/>
            <a:chExt cx="2802087" cy="3617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4912" y="3409950"/>
              <a:ext cx="2802087" cy="330993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15367" y="3102172"/>
              <a:ext cx="1781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Vary density (doping)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39856" y="3102173"/>
            <a:ext cx="2802087" cy="3588702"/>
            <a:chOff x="4696758" y="3102173"/>
            <a:chExt cx="2802087" cy="358870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6758" y="3409950"/>
              <a:ext cx="2802087" cy="328092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218741" y="3102173"/>
              <a:ext cx="1781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Vary polarization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58" y="2797797"/>
            <a:ext cx="2240528" cy="2415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36" y="3520415"/>
            <a:ext cx="321214" cy="932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34" y="4549116"/>
            <a:ext cx="437716" cy="9653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302123" y="4458881"/>
            <a:ext cx="12928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Incommensurate!</a:t>
            </a:r>
          </a:p>
        </p:txBody>
      </p:sp>
      <p:sp>
        <p:nvSpPr>
          <p:cNvPr id="54" name="Regular Pentagon 53"/>
          <p:cNvSpPr/>
          <p:nvPr/>
        </p:nvSpPr>
        <p:spPr>
          <a:xfrm>
            <a:off x="403175" y="1252929"/>
            <a:ext cx="8624403" cy="5555875"/>
          </a:xfrm>
          <a:custGeom>
            <a:avLst/>
            <a:gdLst>
              <a:gd name="connsiteX0" fmla="*/ 9 w 8505807"/>
              <a:gd name="connsiteY0" fmla="*/ 1838403 h 4813015"/>
              <a:gd name="connsiteX1" fmla="*/ 4252904 w 8505807"/>
              <a:gd name="connsiteY1" fmla="*/ 0 h 4813015"/>
              <a:gd name="connsiteX2" fmla="*/ 8505798 w 8505807"/>
              <a:gd name="connsiteY2" fmla="*/ 1838403 h 4813015"/>
              <a:gd name="connsiteX3" fmla="*/ 6881337 w 8505807"/>
              <a:gd name="connsiteY3" fmla="*/ 4813003 h 4813015"/>
              <a:gd name="connsiteX4" fmla="*/ 1624470 w 8505807"/>
              <a:gd name="connsiteY4" fmla="*/ 4813003 h 4813015"/>
              <a:gd name="connsiteX5" fmla="*/ 9 w 8505807"/>
              <a:gd name="connsiteY5" fmla="*/ 1838403 h 4813015"/>
              <a:gd name="connsiteX0" fmla="*/ 0 w 8581989"/>
              <a:gd name="connsiteY0" fmla="*/ 47703 h 4813003"/>
              <a:gd name="connsiteX1" fmla="*/ 4329095 w 8581989"/>
              <a:gd name="connsiteY1" fmla="*/ 0 h 4813003"/>
              <a:gd name="connsiteX2" fmla="*/ 8581989 w 8581989"/>
              <a:gd name="connsiteY2" fmla="*/ 1838403 h 4813003"/>
              <a:gd name="connsiteX3" fmla="*/ 6957528 w 8581989"/>
              <a:gd name="connsiteY3" fmla="*/ 4813003 h 4813003"/>
              <a:gd name="connsiteX4" fmla="*/ 1700661 w 8581989"/>
              <a:gd name="connsiteY4" fmla="*/ 4813003 h 4813003"/>
              <a:gd name="connsiteX5" fmla="*/ 0 w 8581989"/>
              <a:gd name="connsiteY5" fmla="*/ 47703 h 4813003"/>
              <a:gd name="connsiteX0" fmla="*/ 0 w 8581989"/>
              <a:gd name="connsiteY0" fmla="*/ 47703 h 4841578"/>
              <a:gd name="connsiteX1" fmla="*/ 4329095 w 8581989"/>
              <a:gd name="connsiteY1" fmla="*/ 0 h 4841578"/>
              <a:gd name="connsiteX2" fmla="*/ 8581989 w 8581989"/>
              <a:gd name="connsiteY2" fmla="*/ 1838403 h 4841578"/>
              <a:gd name="connsiteX3" fmla="*/ 6957528 w 8581989"/>
              <a:gd name="connsiteY3" fmla="*/ 4813003 h 4841578"/>
              <a:gd name="connsiteX4" fmla="*/ 129036 w 8581989"/>
              <a:gd name="connsiteY4" fmla="*/ 4841578 h 4841578"/>
              <a:gd name="connsiteX5" fmla="*/ 0 w 8581989"/>
              <a:gd name="connsiteY5" fmla="*/ 47703 h 4841578"/>
              <a:gd name="connsiteX0" fmla="*/ 0 w 8624403"/>
              <a:gd name="connsiteY0" fmla="*/ 47703 h 4841578"/>
              <a:gd name="connsiteX1" fmla="*/ 4329095 w 8624403"/>
              <a:gd name="connsiteY1" fmla="*/ 0 h 4841578"/>
              <a:gd name="connsiteX2" fmla="*/ 8581989 w 8624403"/>
              <a:gd name="connsiteY2" fmla="*/ 1838403 h 4841578"/>
              <a:gd name="connsiteX3" fmla="*/ 8624403 w 8624403"/>
              <a:gd name="connsiteY3" fmla="*/ 4813003 h 4841578"/>
              <a:gd name="connsiteX4" fmla="*/ 129036 w 8624403"/>
              <a:gd name="connsiteY4" fmla="*/ 4841578 h 4841578"/>
              <a:gd name="connsiteX5" fmla="*/ 0 w 8624403"/>
              <a:gd name="connsiteY5" fmla="*/ 47703 h 4841578"/>
              <a:gd name="connsiteX0" fmla="*/ 0 w 8624403"/>
              <a:gd name="connsiteY0" fmla="*/ 47703 h 4841578"/>
              <a:gd name="connsiteX1" fmla="*/ 4329095 w 8624403"/>
              <a:gd name="connsiteY1" fmla="*/ 0 h 4841578"/>
              <a:gd name="connsiteX2" fmla="*/ 8581989 w 8624403"/>
              <a:gd name="connsiteY2" fmla="*/ 162003 h 4841578"/>
              <a:gd name="connsiteX3" fmla="*/ 8624403 w 8624403"/>
              <a:gd name="connsiteY3" fmla="*/ 4813003 h 4841578"/>
              <a:gd name="connsiteX4" fmla="*/ 129036 w 8624403"/>
              <a:gd name="connsiteY4" fmla="*/ 4841578 h 4841578"/>
              <a:gd name="connsiteX5" fmla="*/ 0 w 8624403"/>
              <a:gd name="connsiteY5" fmla="*/ 47703 h 4841578"/>
              <a:gd name="connsiteX0" fmla="*/ 0 w 8624403"/>
              <a:gd name="connsiteY0" fmla="*/ 76278 h 4870153"/>
              <a:gd name="connsiteX1" fmla="*/ 5643545 w 8624403"/>
              <a:gd name="connsiteY1" fmla="*/ 0 h 4870153"/>
              <a:gd name="connsiteX2" fmla="*/ 8581989 w 8624403"/>
              <a:gd name="connsiteY2" fmla="*/ 190578 h 4870153"/>
              <a:gd name="connsiteX3" fmla="*/ 8624403 w 8624403"/>
              <a:gd name="connsiteY3" fmla="*/ 4841578 h 4870153"/>
              <a:gd name="connsiteX4" fmla="*/ 129036 w 8624403"/>
              <a:gd name="connsiteY4" fmla="*/ 4870153 h 4870153"/>
              <a:gd name="connsiteX5" fmla="*/ 0 w 8624403"/>
              <a:gd name="connsiteY5" fmla="*/ 76278 h 4870153"/>
              <a:gd name="connsiteX0" fmla="*/ 0 w 8624403"/>
              <a:gd name="connsiteY0" fmla="*/ 762000 h 5555875"/>
              <a:gd name="connsiteX1" fmla="*/ 5643545 w 8624403"/>
              <a:gd name="connsiteY1" fmla="*/ 685722 h 5555875"/>
              <a:gd name="connsiteX2" fmla="*/ 8581989 w 8624403"/>
              <a:gd name="connsiteY2" fmla="*/ 0 h 5555875"/>
              <a:gd name="connsiteX3" fmla="*/ 8624403 w 8624403"/>
              <a:gd name="connsiteY3" fmla="*/ 5527300 h 5555875"/>
              <a:gd name="connsiteX4" fmla="*/ 129036 w 8624403"/>
              <a:gd name="connsiteY4" fmla="*/ 5555875 h 5555875"/>
              <a:gd name="connsiteX5" fmla="*/ 0 w 8624403"/>
              <a:gd name="connsiteY5" fmla="*/ 762000 h 5555875"/>
              <a:gd name="connsiteX0" fmla="*/ 0 w 8624403"/>
              <a:gd name="connsiteY0" fmla="*/ 762000 h 5555875"/>
              <a:gd name="connsiteX1" fmla="*/ 5729270 w 8624403"/>
              <a:gd name="connsiteY1" fmla="*/ 495222 h 5555875"/>
              <a:gd name="connsiteX2" fmla="*/ 8581989 w 8624403"/>
              <a:gd name="connsiteY2" fmla="*/ 0 h 5555875"/>
              <a:gd name="connsiteX3" fmla="*/ 8624403 w 8624403"/>
              <a:gd name="connsiteY3" fmla="*/ 5527300 h 5555875"/>
              <a:gd name="connsiteX4" fmla="*/ 129036 w 8624403"/>
              <a:gd name="connsiteY4" fmla="*/ 5555875 h 5555875"/>
              <a:gd name="connsiteX5" fmla="*/ 0 w 8624403"/>
              <a:gd name="connsiteY5" fmla="*/ 762000 h 5555875"/>
              <a:gd name="connsiteX0" fmla="*/ 0 w 8624403"/>
              <a:gd name="connsiteY0" fmla="*/ 762000 h 5555875"/>
              <a:gd name="connsiteX1" fmla="*/ 5729270 w 8624403"/>
              <a:gd name="connsiteY1" fmla="*/ 495222 h 5555875"/>
              <a:gd name="connsiteX2" fmla="*/ 8581989 w 8624403"/>
              <a:gd name="connsiteY2" fmla="*/ 0 h 5555875"/>
              <a:gd name="connsiteX3" fmla="*/ 8624403 w 8624403"/>
              <a:gd name="connsiteY3" fmla="*/ 5527300 h 5555875"/>
              <a:gd name="connsiteX4" fmla="*/ 129036 w 8624403"/>
              <a:gd name="connsiteY4" fmla="*/ 5555875 h 5555875"/>
              <a:gd name="connsiteX5" fmla="*/ 0 w 8624403"/>
              <a:gd name="connsiteY5" fmla="*/ 762000 h 5555875"/>
              <a:gd name="connsiteX0" fmla="*/ 0 w 8624403"/>
              <a:gd name="connsiteY0" fmla="*/ 762000 h 5555875"/>
              <a:gd name="connsiteX1" fmla="*/ 5814995 w 8624403"/>
              <a:gd name="connsiteY1" fmla="*/ 790497 h 5555875"/>
              <a:gd name="connsiteX2" fmla="*/ 8581989 w 8624403"/>
              <a:gd name="connsiteY2" fmla="*/ 0 h 5555875"/>
              <a:gd name="connsiteX3" fmla="*/ 8624403 w 8624403"/>
              <a:gd name="connsiteY3" fmla="*/ 5527300 h 5555875"/>
              <a:gd name="connsiteX4" fmla="*/ 129036 w 8624403"/>
              <a:gd name="connsiteY4" fmla="*/ 5555875 h 5555875"/>
              <a:gd name="connsiteX5" fmla="*/ 0 w 8624403"/>
              <a:gd name="connsiteY5" fmla="*/ 762000 h 5555875"/>
              <a:gd name="connsiteX0" fmla="*/ 0 w 8624403"/>
              <a:gd name="connsiteY0" fmla="*/ 762000 h 5555875"/>
              <a:gd name="connsiteX1" fmla="*/ 5814995 w 8624403"/>
              <a:gd name="connsiteY1" fmla="*/ 790497 h 5555875"/>
              <a:gd name="connsiteX2" fmla="*/ 8581989 w 8624403"/>
              <a:gd name="connsiteY2" fmla="*/ 0 h 5555875"/>
              <a:gd name="connsiteX3" fmla="*/ 8624403 w 8624403"/>
              <a:gd name="connsiteY3" fmla="*/ 5527300 h 5555875"/>
              <a:gd name="connsiteX4" fmla="*/ 129036 w 8624403"/>
              <a:gd name="connsiteY4" fmla="*/ 5555875 h 5555875"/>
              <a:gd name="connsiteX5" fmla="*/ 0 w 8624403"/>
              <a:gd name="connsiteY5" fmla="*/ 762000 h 555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4403" h="5555875">
                <a:moveTo>
                  <a:pt x="0" y="762000"/>
                </a:moveTo>
                <a:lnTo>
                  <a:pt x="5814995" y="790497"/>
                </a:lnTo>
                <a:cubicBezTo>
                  <a:pt x="5727676" y="-88952"/>
                  <a:pt x="7631083" y="165074"/>
                  <a:pt x="8581989" y="0"/>
                </a:cubicBezTo>
                <a:lnTo>
                  <a:pt x="8624403" y="5527300"/>
                </a:lnTo>
                <a:lnTo>
                  <a:pt x="129036" y="5555875"/>
                </a:lnTo>
                <a:lnTo>
                  <a:pt x="0" y="76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603" y="2516959"/>
            <a:ext cx="7046309" cy="398244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79367" y="2062834"/>
            <a:ext cx="505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Now change the lattice to 2D!</a:t>
            </a:r>
          </a:p>
        </p:txBody>
      </p:sp>
      <p:pic>
        <p:nvPicPr>
          <p:cNvPr id="71" name="Alpha CIRCLE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04" y="4767301"/>
            <a:ext cx="1480856" cy="1763524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502017" y="3808085"/>
            <a:ext cx="2422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>
                  <a:noFill/>
                </a:ln>
                <a:solidFill>
                  <a:srgbClr val="B66D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polaron</a:t>
            </a:r>
            <a:endParaRPr lang="en-US" sz="5400" dirty="0">
              <a:ln w="0">
                <a:noFill/>
              </a:ln>
              <a:solidFill>
                <a:srgbClr val="B66D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D19A-41BF-4DA4-AF81-BFD334BF964E}"/>
              </a:ext>
            </a:extLst>
          </p:cNvPr>
          <p:cNvSpPr txBox="1"/>
          <p:nvPr/>
        </p:nvSpPr>
        <p:spPr>
          <a:xfrm>
            <a:off x="2581829" y="3089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(no doping)</a:t>
            </a:r>
          </a:p>
        </p:txBody>
      </p:sp>
    </p:spTree>
    <p:extLst>
      <p:ext uri="{BB962C8B-B14F-4D97-AF65-F5344CB8AC3E}">
        <p14:creationId xmlns:p14="http://schemas.microsoft.com/office/powerpoint/2010/main" val="34243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181F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 animBg="1"/>
      <p:bldP spid="54" grpId="0" animBg="1"/>
      <p:bldP spid="69" grpId="0"/>
      <p:bldP spid="5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66453" y="3452296"/>
            <a:ext cx="2627281" cy="3118668"/>
            <a:chOff x="5666453" y="3452296"/>
            <a:chExt cx="2627281" cy="31186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453" y="3452296"/>
              <a:ext cx="2627281" cy="311866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27894" y="3499921"/>
              <a:ext cx="13043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Doublon</a:t>
              </a:r>
              <a:r>
                <a:rPr lang="en-US" sz="1400" b="1" dirty="0"/>
                <a:t> frame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85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[6/6] Studies with QGMs: AFM in Fermi-Hubbard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67" y="982342"/>
            <a:ext cx="4739374" cy="984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The papers [Bloch group]: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Hidden AFM order: </a:t>
            </a:r>
            <a:r>
              <a:rPr lang="en-US" sz="1400" dirty="0" err="1"/>
              <a:t>Hilker</a:t>
            </a:r>
            <a:r>
              <a:rPr lang="en-US" sz="1400" dirty="0"/>
              <a:t> et al., </a:t>
            </a:r>
            <a:r>
              <a:rPr lang="en-US" sz="1400" i="1" dirty="0"/>
              <a:t>Science </a:t>
            </a:r>
            <a:r>
              <a:rPr lang="en-US" sz="1400" dirty="0"/>
              <a:t>(2017)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Incommensurate magnetism: Salomon et al., </a:t>
            </a:r>
            <a:r>
              <a:rPr lang="en-US" sz="1400" i="1" dirty="0"/>
              <a:t>Nature</a:t>
            </a:r>
            <a:r>
              <a:rPr lang="en-US" sz="1400" dirty="0"/>
              <a:t> (2019)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 err="1"/>
              <a:t>Polarons</a:t>
            </a:r>
            <a:r>
              <a:rPr lang="en-US" sz="1400" dirty="0"/>
              <a:t>: arXiv:1811.06907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573" y="3077844"/>
            <a:ext cx="4342721" cy="1744743"/>
            <a:chOff x="59573" y="3077844"/>
            <a:chExt cx="4342721" cy="17447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300" y="3335059"/>
              <a:ext cx="3932994" cy="14875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573" y="3077844"/>
              <a:ext cx="975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‘Raw’ data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15" y="2401086"/>
            <a:ext cx="3044886" cy="10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9367" y="1948744"/>
                <a:ext cx="82836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Take the 2D result from the last paper, and look at correlations EVERYWHERE in the presence of a DOUBLON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↑↓</m:t>
                    </m:r>
                  </m:oMath>
                </a14:m>
                <a:r>
                  <a:rPr lang="en-US" sz="1600" dirty="0"/>
                  <a:t>). Compare mobile </a:t>
                </a:r>
                <a:r>
                  <a:rPr lang="en-US" sz="1600" dirty="0" err="1"/>
                  <a:t>doublon</a:t>
                </a:r>
                <a:r>
                  <a:rPr lang="en-US" sz="1600" dirty="0"/>
                  <a:t> to “pinned” </a:t>
                </a:r>
                <a:r>
                  <a:rPr lang="en-US" sz="1600" dirty="0" err="1"/>
                  <a:t>doublon</a:t>
                </a:r>
                <a:r>
                  <a:rPr lang="en-US" sz="1600" dirty="0"/>
                  <a:t>. See </a:t>
                </a:r>
                <a:r>
                  <a:rPr lang="en-US" sz="1600" b="1" dirty="0" err="1">
                    <a:ln w="0">
                      <a:noFill/>
                    </a:ln>
                    <a:solidFill>
                      <a:srgbClr val="B66DFF"/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polarons</a:t>
                </a:r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7" y="1948744"/>
                <a:ext cx="8283633" cy="584775"/>
              </a:xfrm>
              <a:prstGeom prst="rect">
                <a:avLst/>
              </a:prstGeom>
              <a:blipFill>
                <a:blip r:embed="rId5"/>
                <a:stretch>
                  <a:fillRect l="-442" t="-3125" b="-30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59573" y="4812882"/>
            <a:ext cx="4093962" cy="2026410"/>
            <a:chOff x="59573" y="4812882"/>
            <a:chExt cx="4093962" cy="20264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059" y="5098852"/>
              <a:ext cx="3435476" cy="174044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9573" y="4812882"/>
              <a:ext cx="13043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Doublon</a:t>
              </a:r>
              <a:r>
                <a:rPr lang="en-US" sz="1400" b="1" dirty="0"/>
                <a:t> frame</a:t>
              </a:r>
            </a:p>
          </p:txBody>
        </p:sp>
      </p:grpSp>
      <p:pic>
        <p:nvPicPr>
          <p:cNvPr id="29" name="Alpha CIRCLE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41" y="5435024"/>
            <a:ext cx="941081" cy="8529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11771" y="5138437"/>
            <a:ext cx="950387" cy="3623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>
                  <a:noFill/>
                </a:ln>
                <a:solidFill>
                  <a:srgbClr val="B66D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polaron</a:t>
            </a:r>
            <a:endParaRPr lang="en-US" sz="5400" dirty="0">
              <a:ln w="0">
                <a:noFill/>
              </a:ln>
              <a:solidFill>
                <a:srgbClr val="B66D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87233" y="2533519"/>
            <a:ext cx="0" cy="4143506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64873" y="4809327"/>
            <a:ext cx="18304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no </a:t>
            </a:r>
            <a:r>
              <a:rPr lang="en-US" sz="1400" dirty="0" err="1"/>
              <a:t>polaron</a:t>
            </a:r>
            <a:r>
              <a:rPr lang="en-US" sz="1400" dirty="0"/>
              <a:t> signatures!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29635" y="2006600"/>
            <a:ext cx="8866318" cy="4832692"/>
            <a:chOff x="129635" y="2006600"/>
            <a:chExt cx="8866318" cy="4832692"/>
          </a:xfrm>
        </p:grpSpPr>
        <p:grpSp>
          <p:nvGrpSpPr>
            <p:cNvPr id="49" name="Group 48"/>
            <p:cNvGrpSpPr/>
            <p:nvPr/>
          </p:nvGrpSpPr>
          <p:grpSpPr>
            <a:xfrm>
              <a:off x="129635" y="2006600"/>
              <a:ext cx="8866318" cy="4832692"/>
              <a:chOff x="129635" y="2006600"/>
              <a:chExt cx="8866318" cy="483269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29635" y="2006600"/>
                <a:ext cx="8866318" cy="48326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8261" y="2073288"/>
                <a:ext cx="3726490" cy="460373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17168" y="2047745"/>
                <a:ext cx="1748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Extracted data…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723784" y="2802328"/>
              <a:ext cx="992167" cy="3305383"/>
              <a:chOff x="1723784" y="2802328"/>
              <a:chExt cx="992167" cy="3305383"/>
            </a:xfrm>
          </p:grpSpPr>
          <p:sp>
            <p:nvSpPr>
              <p:cNvPr id="45" name="TextBox 44"/>
              <p:cNvSpPr txBox="1"/>
              <p:nvPr/>
            </p:nvSpPr>
            <p:spPr>
              <a:xfrm rot="19800000">
                <a:off x="2142933" y="2802328"/>
                <a:ext cx="542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NN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9800000">
                <a:off x="2034982" y="5738379"/>
                <a:ext cx="6586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NNN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9800000">
                <a:off x="1723784" y="4266690"/>
                <a:ext cx="992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diagonal</a:t>
                </a:r>
              </a:p>
            </p:txBody>
          </p:sp>
        </p:grpSp>
      </p:grpSp>
      <p:cxnSp>
        <p:nvCxnSpPr>
          <p:cNvPr id="37" name="Straight Connector 36"/>
          <p:cNvCxnSpPr/>
          <p:nvPr/>
        </p:nvCxnSpPr>
        <p:spPr>
          <a:xfrm>
            <a:off x="3390900" y="4510088"/>
            <a:ext cx="0" cy="409575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96996" y="5800725"/>
            <a:ext cx="0" cy="542925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84680" y="5065692"/>
            <a:ext cx="162415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Polaron</a:t>
            </a:r>
            <a:r>
              <a:rPr lang="en-US" dirty="0">
                <a:solidFill>
                  <a:srgbClr val="FF0000"/>
                </a:solidFill>
              </a:rPr>
              <a:t> “size”?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328" y="6469960"/>
            <a:ext cx="262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be continued…</a:t>
            </a:r>
          </a:p>
        </p:txBody>
      </p:sp>
    </p:spTree>
    <p:extLst>
      <p:ext uri="{BB962C8B-B14F-4D97-AF65-F5344CB8AC3E}">
        <p14:creationId xmlns:p14="http://schemas.microsoft.com/office/powerpoint/2010/main" val="8396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181F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2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3" grpId="0"/>
      <p:bldP spid="30" grpId="0"/>
      <p:bldP spid="20" grpId="0" animBg="1"/>
      <p:bldP spid="39" grpId="0" animBg="1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52" y="2851201"/>
            <a:ext cx="5913934" cy="2109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85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[6/6] Studies with QGMs: MBL in 1D with </a:t>
            </a:r>
            <a:r>
              <a:rPr lang="en-US" sz="3200" dirty="0" err="1"/>
              <a:t>bQGM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67" y="982342"/>
            <a:ext cx="5122813" cy="9848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The papers [Greiner group]: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Lots of previous work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Measuring MBL transition with </a:t>
            </a:r>
            <a:r>
              <a:rPr lang="en-US" sz="1400" b="1" dirty="0"/>
              <a:t>entanglement</a:t>
            </a:r>
            <a:r>
              <a:rPr lang="en-US" sz="1400" dirty="0"/>
              <a:t>: arXiv:1805.09819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MBL transition critical behavior: arXiv:1812.06959</a:t>
            </a:r>
          </a:p>
        </p:txBody>
      </p:sp>
      <p:sp>
        <p:nvSpPr>
          <p:cNvPr id="3" name="Rectangle 2"/>
          <p:cNvSpPr/>
          <p:nvPr/>
        </p:nvSpPr>
        <p:spPr>
          <a:xfrm>
            <a:off x="-35168" y="3099220"/>
            <a:ext cx="92177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ran out of time making this presentation!!</a:t>
            </a:r>
          </a:p>
        </p:txBody>
      </p:sp>
    </p:spTree>
    <p:extLst>
      <p:ext uri="{BB962C8B-B14F-4D97-AF65-F5344CB8AC3E}">
        <p14:creationId xmlns:p14="http://schemas.microsoft.com/office/powerpoint/2010/main" val="27451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76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[7/6] Thanks</a:t>
            </a:r>
          </a:p>
        </p:txBody>
      </p:sp>
      <p:pic>
        <p:nvPicPr>
          <p:cNvPr id="8" name="Picture 2" descr="Image result for singles awareness day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74" y="-134050"/>
            <a:ext cx="6206050" cy="74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happy valentines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71">
            <a:off x="3764455" y="369705"/>
            <a:ext cx="5858219" cy="25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happy valentines d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555">
            <a:off x="113474" y="5198395"/>
            <a:ext cx="1947857" cy="14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happy valentines 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28" y="336476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happy valentines d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205400"/>
            <a:ext cx="32766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happy valentines 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43" y="2174135"/>
            <a:ext cx="2657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happy valentines 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4" y="2882559"/>
            <a:ext cx="3704924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happy valentines d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2628244" y="4565694"/>
            <a:ext cx="2629058" cy="22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2164080" y="4998720"/>
            <a:ext cx="320040" cy="556277"/>
          </a:xfrm>
          <a:custGeom>
            <a:avLst/>
            <a:gdLst>
              <a:gd name="connsiteX0" fmla="*/ 0 w 320040"/>
              <a:gd name="connsiteY0" fmla="*/ 83820 h 556277"/>
              <a:gd name="connsiteX1" fmla="*/ 30480 w 320040"/>
              <a:gd name="connsiteY1" fmla="*/ 45720 h 556277"/>
              <a:gd name="connsiteX2" fmla="*/ 53340 w 320040"/>
              <a:gd name="connsiteY2" fmla="*/ 30480 h 556277"/>
              <a:gd name="connsiteX3" fmla="*/ 83820 w 320040"/>
              <a:gd name="connsiteY3" fmla="*/ 15240 h 556277"/>
              <a:gd name="connsiteX4" fmla="*/ 121920 w 320040"/>
              <a:gd name="connsiteY4" fmla="*/ 7620 h 556277"/>
              <a:gd name="connsiteX5" fmla="*/ 144780 w 320040"/>
              <a:gd name="connsiteY5" fmla="*/ 0 h 556277"/>
              <a:gd name="connsiteX6" fmla="*/ 190500 w 320040"/>
              <a:gd name="connsiteY6" fmla="*/ 22860 h 556277"/>
              <a:gd name="connsiteX7" fmla="*/ 213360 w 320040"/>
              <a:gd name="connsiteY7" fmla="*/ 53340 h 556277"/>
              <a:gd name="connsiteX8" fmla="*/ 243840 w 320040"/>
              <a:gd name="connsiteY8" fmla="*/ 106680 h 556277"/>
              <a:gd name="connsiteX9" fmla="*/ 243840 w 320040"/>
              <a:gd name="connsiteY9" fmla="*/ 228600 h 556277"/>
              <a:gd name="connsiteX10" fmla="*/ 236220 w 320040"/>
              <a:gd name="connsiteY10" fmla="*/ 274320 h 556277"/>
              <a:gd name="connsiteX11" fmla="*/ 205740 w 320040"/>
              <a:gd name="connsiteY11" fmla="*/ 327660 h 556277"/>
              <a:gd name="connsiteX12" fmla="*/ 160020 w 320040"/>
              <a:gd name="connsiteY12" fmla="*/ 373380 h 556277"/>
              <a:gd name="connsiteX13" fmla="*/ 144780 w 320040"/>
              <a:gd name="connsiteY13" fmla="*/ 396240 h 556277"/>
              <a:gd name="connsiteX14" fmla="*/ 121920 w 320040"/>
              <a:gd name="connsiteY14" fmla="*/ 411480 h 556277"/>
              <a:gd name="connsiteX15" fmla="*/ 83820 w 320040"/>
              <a:gd name="connsiteY15" fmla="*/ 472440 h 556277"/>
              <a:gd name="connsiteX16" fmla="*/ 45720 w 320040"/>
              <a:gd name="connsiteY16" fmla="*/ 525780 h 556277"/>
              <a:gd name="connsiteX17" fmla="*/ 38100 w 320040"/>
              <a:gd name="connsiteY17" fmla="*/ 548640 h 556277"/>
              <a:gd name="connsiteX18" fmla="*/ 68580 w 320040"/>
              <a:gd name="connsiteY18" fmla="*/ 556260 h 556277"/>
              <a:gd name="connsiteX19" fmla="*/ 152400 w 320040"/>
              <a:gd name="connsiteY19" fmla="*/ 548640 h 556277"/>
              <a:gd name="connsiteX20" fmla="*/ 320040 w 320040"/>
              <a:gd name="connsiteY20" fmla="*/ 556260 h 5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0040" h="556277">
                <a:moveTo>
                  <a:pt x="0" y="83820"/>
                </a:moveTo>
                <a:cubicBezTo>
                  <a:pt x="10160" y="71120"/>
                  <a:pt x="18980" y="57220"/>
                  <a:pt x="30480" y="45720"/>
                </a:cubicBezTo>
                <a:cubicBezTo>
                  <a:pt x="36956" y="39244"/>
                  <a:pt x="45389" y="35024"/>
                  <a:pt x="53340" y="30480"/>
                </a:cubicBezTo>
                <a:cubicBezTo>
                  <a:pt x="63203" y="24844"/>
                  <a:pt x="73044" y="18832"/>
                  <a:pt x="83820" y="15240"/>
                </a:cubicBezTo>
                <a:cubicBezTo>
                  <a:pt x="96107" y="11144"/>
                  <a:pt x="109355" y="10761"/>
                  <a:pt x="121920" y="7620"/>
                </a:cubicBezTo>
                <a:cubicBezTo>
                  <a:pt x="129712" y="5672"/>
                  <a:pt x="137160" y="2540"/>
                  <a:pt x="144780" y="0"/>
                </a:cubicBezTo>
                <a:cubicBezTo>
                  <a:pt x="163373" y="6198"/>
                  <a:pt x="175728" y="8088"/>
                  <a:pt x="190500" y="22860"/>
                </a:cubicBezTo>
                <a:cubicBezTo>
                  <a:pt x="199480" y="31840"/>
                  <a:pt x="205978" y="43006"/>
                  <a:pt x="213360" y="53340"/>
                </a:cubicBezTo>
                <a:cubicBezTo>
                  <a:pt x="231311" y="78471"/>
                  <a:pt x="228957" y="76915"/>
                  <a:pt x="243840" y="106680"/>
                </a:cubicBezTo>
                <a:cubicBezTo>
                  <a:pt x="256210" y="168532"/>
                  <a:pt x="254261" y="140023"/>
                  <a:pt x="243840" y="228600"/>
                </a:cubicBezTo>
                <a:cubicBezTo>
                  <a:pt x="242035" y="243944"/>
                  <a:pt x="240660" y="259521"/>
                  <a:pt x="236220" y="274320"/>
                </a:cubicBezTo>
                <a:cubicBezTo>
                  <a:pt x="233096" y="284734"/>
                  <a:pt x="214211" y="318130"/>
                  <a:pt x="205740" y="327660"/>
                </a:cubicBezTo>
                <a:cubicBezTo>
                  <a:pt x="191421" y="343769"/>
                  <a:pt x="171975" y="355447"/>
                  <a:pt x="160020" y="373380"/>
                </a:cubicBezTo>
                <a:cubicBezTo>
                  <a:pt x="154940" y="381000"/>
                  <a:pt x="151256" y="389764"/>
                  <a:pt x="144780" y="396240"/>
                </a:cubicBezTo>
                <a:cubicBezTo>
                  <a:pt x="138304" y="402716"/>
                  <a:pt x="128396" y="405004"/>
                  <a:pt x="121920" y="411480"/>
                </a:cubicBezTo>
                <a:cubicBezTo>
                  <a:pt x="97637" y="435763"/>
                  <a:pt x="99916" y="444272"/>
                  <a:pt x="83820" y="472440"/>
                </a:cubicBezTo>
                <a:cubicBezTo>
                  <a:pt x="74906" y="488039"/>
                  <a:pt x="55533" y="512696"/>
                  <a:pt x="45720" y="525780"/>
                </a:cubicBezTo>
                <a:cubicBezTo>
                  <a:pt x="43180" y="533400"/>
                  <a:pt x="33281" y="542214"/>
                  <a:pt x="38100" y="548640"/>
                </a:cubicBezTo>
                <a:cubicBezTo>
                  <a:pt x="44384" y="557018"/>
                  <a:pt x="58107" y="556260"/>
                  <a:pt x="68580" y="556260"/>
                </a:cubicBezTo>
                <a:cubicBezTo>
                  <a:pt x="96635" y="556260"/>
                  <a:pt x="124460" y="551180"/>
                  <a:pt x="152400" y="548640"/>
                </a:cubicBezTo>
                <a:cubicBezTo>
                  <a:pt x="314957" y="556381"/>
                  <a:pt x="259020" y="556260"/>
                  <a:pt x="320040" y="55626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5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CB533-F9E1-4599-8AB9-25B399012A33}"/>
              </a:ext>
            </a:extLst>
          </p:cNvPr>
          <p:cNvSpPr txBox="1"/>
          <p:nvPr/>
        </p:nvSpPr>
        <p:spPr>
          <a:xfrm>
            <a:off x="516835" y="1126437"/>
            <a:ext cx="835421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buAutoNum type="arabicPeriod"/>
            </a:pPr>
            <a:r>
              <a:rPr lang="en-US" sz="3200" dirty="0"/>
              <a:t>Introduction to Quantum Gas Microscope</a:t>
            </a:r>
          </a:p>
          <a:p>
            <a:pPr marL="463550" indent="-463550">
              <a:buAutoNum type="arabicPeriod"/>
            </a:pPr>
            <a:r>
              <a:rPr lang="en-US" sz="3200" dirty="0"/>
              <a:t>History of Quantum Gas Microscope</a:t>
            </a:r>
          </a:p>
          <a:p>
            <a:pPr marL="463550" indent="-463550">
              <a:buAutoNum type="arabicPeriod"/>
            </a:pPr>
            <a:r>
              <a:rPr lang="en-US" sz="3200" dirty="0"/>
              <a:t>Geography of Quantum Gas Microscope</a:t>
            </a:r>
          </a:p>
          <a:p>
            <a:pPr marL="463550" indent="-463550">
              <a:buAutoNum type="arabicPeriod"/>
            </a:pPr>
            <a:r>
              <a:rPr lang="en-US" sz="3200" dirty="0"/>
              <a:t>DIY Tutorial on Quantum Gas Microscope</a:t>
            </a:r>
          </a:p>
          <a:p>
            <a:pPr marL="463550" indent="-463550">
              <a:buAutoNum type="arabicPeriod"/>
            </a:pPr>
            <a:r>
              <a:rPr lang="en-US" sz="3200" dirty="0"/>
              <a:t>Features of Quantum Gas Microscope</a:t>
            </a:r>
          </a:p>
          <a:p>
            <a:pPr marL="463550" indent="-463550">
              <a:buAutoNum type="arabicPeriod"/>
            </a:pPr>
            <a:r>
              <a:rPr lang="en-US" sz="3200" dirty="0"/>
              <a:t>Studies with Quantum Gas Microscope (QGM)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/>
              <a:t>AFM in FHM with </a:t>
            </a:r>
            <a:r>
              <a:rPr lang="en-US" sz="3200" dirty="0" err="1"/>
              <a:t>fQGM</a:t>
            </a:r>
            <a:endParaRPr lang="en-US" sz="3200" dirty="0"/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/>
              <a:t>MBL with </a:t>
            </a:r>
            <a:r>
              <a:rPr lang="en-US" sz="3200" dirty="0" err="1"/>
              <a:t>bQGM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" y="4727276"/>
            <a:ext cx="3485072" cy="23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3950" y="1100185"/>
            <a:ext cx="22115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Atoms in optical lattices </a:t>
            </a:r>
            <a:r>
              <a:rPr lang="en-US" sz="1350" dirty="0">
                <a:sym typeface="Wingdings" panose="05000000000000000000" pitchFamily="2" charset="2"/>
              </a:rPr>
              <a:t></a:t>
            </a:r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97" y="1774855"/>
            <a:ext cx="6220608" cy="349909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565697" y="902845"/>
            <a:ext cx="3810686" cy="766167"/>
          </a:xfrm>
          <a:prstGeom prst="wedgeRoundRectCallout">
            <a:avLst>
              <a:gd name="adj1" fmla="val 25692"/>
              <a:gd name="adj2" fmla="val 961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3000" b="1" dirty="0">
                <a:ln/>
                <a:solidFill>
                  <a:schemeClr val="accent3"/>
                </a:solidFill>
              </a:rPr>
              <a:t>“Quantum simulation”</a:t>
            </a:r>
          </a:p>
          <a:p>
            <a:pPr algn="r"/>
            <a:r>
              <a:rPr lang="en-US" sz="1050" b="1" dirty="0">
                <a:ln/>
                <a:solidFill>
                  <a:schemeClr val="accent3"/>
                </a:solidFill>
              </a:rPr>
              <a:t>-Richard P. Feynman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5808" y="5762873"/>
            <a:ext cx="4632385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3000" b="1" dirty="0">
                <a:ln/>
                <a:solidFill>
                  <a:schemeClr val="accent3"/>
                </a:solidFill>
              </a:rPr>
              <a:t>“Quantum gas microscopes”</a:t>
            </a:r>
          </a:p>
          <a:p>
            <a:pPr algn="r"/>
            <a:r>
              <a:rPr lang="en-US" sz="1050" b="1" dirty="0">
                <a:ln/>
                <a:solidFill>
                  <a:schemeClr val="accent3"/>
                </a:solidFill>
              </a:rPr>
              <a:t>-</a:t>
            </a:r>
            <a:r>
              <a:rPr lang="en-US" sz="1050" b="1" dirty="0" err="1">
                <a:ln/>
                <a:solidFill>
                  <a:schemeClr val="accent3"/>
                </a:solidFill>
              </a:rPr>
              <a:t>Fangzhao</a:t>
            </a:r>
            <a:r>
              <a:rPr lang="en-US" sz="1050" b="1" dirty="0">
                <a:ln/>
                <a:solidFill>
                  <a:schemeClr val="accent3"/>
                </a:solidFill>
              </a:rPr>
              <a:t> A. 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22891" y="986906"/>
            <a:ext cx="3696298" cy="59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1099344" y="5421986"/>
            <a:ext cx="37012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ym typeface="Wingdings" panose="05000000000000000000" pitchFamily="2" charset="2"/>
              </a:rPr>
              <a:t>But we want more (local) control and observation!</a:t>
            </a: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82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[1/6] Introduction to QGMs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7916" y="1963049"/>
            <a:ext cx="4233124" cy="2674500"/>
            <a:chOff x="64382" y="1468509"/>
            <a:chExt cx="4928831" cy="3114048"/>
          </a:xfrm>
        </p:grpSpPr>
        <p:pic>
          <p:nvPicPr>
            <p:cNvPr id="2050" name="Picture 2" descr="http://science.sciencemag.org/content/sci/357/6355/984/F1.lar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81" y="1468509"/>
              <a:ext cx="4855032" cy="3114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55D4AC-4945-4963-A3F8-AF4DC1E102BB}"/>
                </a:ext>
              </a:extLst>
            </p:cNvPr>
            <p:cNvSpPr txBox="1"/>
            <p:nvPr/>
          </p:nvSpPr>
          <p:spPr>
            <a:xfrm>
              <a:off x="64382" y="4296357"/>
              <a:ext cx="6751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</a:rPr>
                <a:t>Science</a:t>
              </a:r>
              <a:r>
                <a:rPr lang="en-US" sz="800" dirty="0">
                  <a:solidFill>
                    <a:schemeClr val="bg1"/>
                  </a:solidFill>
                </a:rPr>
                <a:t> 357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33450" y="1096674"/>
            <a:ext cx="23188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of condensed matter systems</a:t>
            </a:r>
          </a:p>
        </p:txBody>
      </p:sp>
    </p:spTree>
    <p:extLst>
      <p:ext uri="{BB962C8B-B14F-4D97-AF65-F5344CB8AC3E}">
        <p14:creationId xmlns:p14="http://schemas.microsoft.com/office/powerpoint/2010/main" val="17114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8" grpId="1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4" y="397567"/>
            <a:ext cx="4757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[1/6] Introduction to QGMs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BDF32-1225-4FB9-BC63-BB492B861C0D}"/>
              </a:ext>
            </a:extLst>
          </p:cNvPr>
          <p:cNvGrpSpPr/>
          <p:nvPr/>
        </p:nvGrpSpPr>
        <p:grpSpPr>
          <a:xfrm>
            <a:off x="1105136" y="1398347"/>
            <a:ext cx="6400564" cy="1455614"/>
            <a:chOff x="909193" y="1680763"/>
            <a:chExt cx="6400564" cy="14556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BA7F46-01E9-4F75-9874-BB384A30CCFD}"/>
                </a:ext>
              </a:extLst>
            </p:cNvPr>
            <p:cNvSpPr txBox="1"/>
            <p:nvPr/>
          </p:nvSpPr>
          <p:spPr>
            <a:xfrm>
              <a:off x="2097833" y="1680763"/>
              <a:ext cx="5211924" cy="715089"/>
            </a:xfrm>
            <a:prstGeom prst="wedgeRoundRectCallout">
              <a:avLst>
                <a:gd name="adj1" fmla="val -53792"/>
                <a:gd name="adj2" fmla="val 44232"/>
                <a:gd name="adj3" fmla="val 16667"/>
              </a:avLst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Quantum gas microscopes image atoms in 2D optical lattices at the </a:t>
              </a:r>
              <a:r>
                <a:rPr lang="en-US" b="1" dirty="0"/>
                <a:t>single-site</a:t>
              </a:r>
              <a:r>
                <a:rPr lang="en-US" dirty="0"/>
                <a:t> and </a:t>
              </a:r>
              <a:r>
                <a:rPr lang="en-US" i="1" dirty="0"/>
                <a:t>single-atom</a:t>
              </a:r>
              <a:r>
                <a:rPr lang="en-US" dirty="0"/>
                <a:t> scale.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3F6FA5-FF77-49D2-8A49-62FB952C1DE6}"/>
                </a:ext>
              </a:extLst>
            </p:cNvPr>
            <p:cNvGrpSpPr/>
            <p:nvPr/>
          </p:nvGrpSpPr>
          <p:grpSpPr>
            <a:xfrm>
              <a:off x="909193" y="1930446"/>
              <a:ext cx="930812" cy="1205931"/>
              <a:chOff x="1420822" y="1930446"/>
              <a:chExt cx="930812" cy="120593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E0E8C20-4C2C-4842-9953-D0B006F20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22" y="1930446"/>
                <a:ext cx="930812" cy="93081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476B57-D6B4-45D5-910C-F1D6E30654BF}"/>
                  </a:ext>
                </a:extLst>
              </p:cNvPr>
              <p:cNvSpPr txBox="1"/>
              <p:nvPr/>
            </p:nvSpPr>
            <p:spPr>
              <a:xfrm>
                <a:off x="1446845" y="2828600"/>
                <a:ext cx="878767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dirty="0"/>
                  <a:t>Me, 2018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0986F8-3093-4B4A-B239-4BEABE71B52B}"/>
              </a:ext>
            </a:extLst>
          </p:cNvPr>
          <p:cNvGrpSpPr/>
          <p:nvPr/>
        </p:nvGrpSpPr>
        <p:grpSpPr>
          <a:xfrm>
            <a:off x="1105138" y="1099154"/>
            <a:ext cx="7512653" cy="1754809"/>
            <a:chOff x="1105135" y="2548496"/>
            <a:chExt cx="7512653" cy="17548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4BC7CB-DE4D-47C6-9F12-FDE7C4878060}"/>
                </a:ext>
              </a:extLst>
            </p:cNvPr>
            <p:cNvGrpSpPr/>
            <p:nvPr/>
          </p:nvGrpSpPr>
          <p:grpSpPr>
            <a:xfrm>
              <a:off x="1105135" y="2548496"/>
              <a:ext cx="7512653" cy="1754809"/>
              <a:chOff x="909192" y="1381568"/>
              <a:chExt cx="7512653" cy="17548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71B14A4-3CE3-48AB-AC93-577D8A4BFE8F}"/>
                  </a:ext>
                </a:extLst>
              </p:cNvPr>
              <p:cNvGrpSpPr/>
              <p:nvPr/>
            </p:nvGrpSpPr>
            <p:grpSpPr>
              <a:xfrm>
                <a:off x="909192" y="1930446"/>
                <a:ext cx="930812" cy="1205931"/>
                <a:chOff x="1420821" y="1930446"/>
                <a:chExt cx="930812" cy="12059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BBA3A7A-D26B-460C-B439-6588AD26C5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0821" y="1930446"/>
                  <a:ext cx="930812" cy="930812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B1AB5E8-A852-4661-8ABB-10EF8EA08542}"/>
                    </a:ext>
                  </a:extLst>
                </p:cNvPr>
                <p:cNvSpPr txBox="1"/>
                <p:nvPr/>
              </p:nvSpPr>
              <p:spPr>
                <a:xfrm>
                  <a:off x="1446845" y="2828600"/>
                  <a:ext cx="878767" cy="30777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1400" dirty="0"/>
                    <a:t>Me, 2019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F79E62-38C8-4A7D-A8B2-DED3B215AA62}"/>
                  </a:ext>
                </a:extLst>
              </p:cNvPr>
              <p:cNvSpPr txBox="1"/>
              <p:nvPr/>
            </p:nvSpPr>
            <p:spPr>
              <a:xfrm>
                <a:off x="2097832" y="1381568"/>
                <a:ext cx="6324013" cy="1021556"/>
              </a:xfrm>
              <a:prstGeom prst="wedgeRoundRectCallout">
                <a:avLst>
                  <a:gd name="adj1" fmla="val -53065"/>
                  <a:gd name="adj2" fmla="val 44932"/>
                  <a:gd name="adj3" fmla="val 1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Quantum gas microscopes image atoms in 2D optical lattices </a:t>
                </a:r>
                <a:r>
                  <a:rPr lang="en-US" dirty="0">
                    <a:solidFill>
                      <a:srgbClr val="FF0000"/>
                    </a:solidFill>
                  </a:rPr>
                  <a:t>with spacing</a:t>
                </a:r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≈</a:t>
                </a:r>
                <a:r>
                  <a:rPr lang="en-US" dirty="0">
                    <a:solidFill>
                      <a:srgbClr val="FF0000"/>
                    </a:solidFill>
                  </a:rPr>
                  <a:t>0.5</a:t>
                </a:r>
                <a:r>
                  <a:rPr lang="el-GR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en-US" dirty="0">
                    <a:solidFill>
                      <a:srgbClr val="FF0000"/>
                    </a:solidFill>
                  </a:rPr>
                  <a:t>m</a:t>
                </a:r>
                <a:r>
                  <a:rPr lang="en-US" dirty="0"/>
                  <a:t> at the </a:t>
                </a:r>
                <a:r>
                  <a:rPr lang="en-US" b="1" dirty="0"/>
                  <a:t>single-site</a:t>
                </a:r>
                <a:r>
                  <a:rPr lang="en-US" dirty="0"/>
                  <a:t> and </a:t>
                </a:r>
                <a:r>
                  <a:rPr lang="en-US" i="1" dirty="0"/>
                  <a:t>single-atom</a:t>
                </a:r>
                <a:r>
                  <a:rPr lang="en-US" dirty="0"/>
                  <a:t> scale, </a:t>
                </a:r>
                <a:r>
                  <a:rPr lang="en-US" dirty="0">
                    <a:solidFill>
                      <a:srgbClr val="FF0000"/>
                    </a:solidFill>
                  </a:rPr>
                  <a:t>for the original purpose of studying (interacting) HUBBARD PHYSICS</a:t>
                </a:r>
                <a:r>
                  <a:rPr lang="en-US" dirty="0"/>
                  <a:t>.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56AA74F-DF6A-4838-B2CF-D65324C03028}"/>
                    </a:ext>
                  </a:extLst>
                </p14:cNvPr>
                <p14:cNvContentPartPr/>
                <p14:nvPr/>
              </p14:nvContentPartPr>
              <p14:xfrm>
                <a:off x="1571580" y="3374126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56AA74F-DF6A-4838-B2CF-D65324C0302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3580" y="33561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AD02848-6149-4736-AC17-730C9D655166}"/>
                    </a:ext>
                  </a:extLst>
                </p14:cNvPr>
                <p14:cNvContentPartPr/>
                <p14:nvPr/>
              </p14:nvContentPartPr>
              <p14:xfrm>
                <a:off x="1878660" y="335720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AD02848-6149-4736-AC17-730C9D65516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60660" y="333956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5FD03B-3B5E-45EE-8BF8-6DAB44E3DC6E}"/>
              </a:ext>
            </a:extLst>
          </p:cNvPr>
          <p:cNvGrpSpPr/>
          <p:nvPr/>
        </p:nvGrpSpPr>
        <p:grpSpPr>
          <a:xfrm>
            <a:off x="26260" y="3018862"/>
            <a:ext cx="2422633" cy="2940830"/>
            <a:chOff x="380312" y="3092143"/>
            <a:chExt cx="2422633" cy="294083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1B3F50-BC9D-4E6C-8FB6-A02D5AAF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847" y="3246032"/>
              <a:ext cx="2365098" cy="271372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9DCC91-DF1D-419E-A4EB-9AF2E1AF695A}"/>
                </a:ext>
              </a:extLst>
            </p:cNvPr>
            <p:cNvSpPr txBox="1"/>
            <p:nvPr/>
          </p:nvSpPr>
          <p:spPr>
            <a:xfrm>
              <a:off x="449980" y="3092143"/>
              <a:ext cx="2081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Synthetic gauge fields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55D4AC-4945-4963-A3F8-AF4DC1E102BB}"/>
                </a:ext>
              </a:extLst>
            </p:cNvPr>
            <p:cNvSpPr txBox="1"/>
            <p:nvPr/>
          </p:nvSpPr>
          <p:spPr>
            <a:xfrm>
              <a:off x="380312" y="5817529"/>
              <a:ext cx="11641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Tai et al., </a:t>
              </a:r>
              <a:r>
                <a:rPr lang="en-US" sz="800" i="1" dirty="0"/>
                <a:t>Nature</a:t>
              </a:r>
              <a:r>
                <a:rPr lang="en-US" sz="800" dirty="0"/>
                <a:t> (2017)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4195FE-108E-4FBB-8710-62CFC8730866}"/>
              </a:ext>
            </a:extLst>
          </p:cNvPr>
          <p:cNvGrpSpPr/>
          <p:nvPr/>
        </p:nvGrpSpPr>
        <p:grpSpPr>
          <a:xfrm>
            <a:off x="2022798" y="2546184"/>
            <a:ext cx="2198730" cy="3049718"/>
            <a:chOff x="4511983" y="3011473"/>
            <a:chExt cx="2198730" cy="30497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DA000D-F38A-4119-B977-1C58971F2DA2}"/>
                </a:ext>
              </a:extLst>
            </p:cNvPr>
            <p:cNvSpPr txBox="1"/>
            <p:nvPr/>
          </p:nvSpPr>
          <p:spPr>
            <a:xfrm>
              <a:off x="4560765" y="3011473"/>
              <a:ext cx="21499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Many-body localization</a:t>
              </a:r>
            </a:p>
          </p:txBody>
        </p:sp>
        <p:pic>
          <p:nvPicPr>
            <p:cNvPr id="7170" name="Picture 2" descr="http://science.sciencemag.org/content/sci/352/6293/F1.medium.gif">
              <a:extLst>
                <a:ext uri="{FF2B5EF4-FFF2-40B4-BE49-F238E27FC236}">
                  <a16:creationId xmlns:a16="http://schemas.microsoft.com/office/drawing/2014/main" id="{7414D531-4491-4F02-8587-04081F1DB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753" y="3319250"/>
              <a:ext cx="2133973" cy="271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6AC890F-1DE9-4052-8D3E-30BF2F1E259B}"/>
                </a:ext>
              </a:extLst>
            </p:cNvPr>
            <p:cNvSpPr txBox="1"/>
            <p:nvPr/>
          </p:nvSpPr>
          <p:spPr>
            <a:xfrm>
              <a:off x="4511983" y="5722637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Cover of </a:t>
              </a:r>
              <a:r>
                <a:rPr lang="en-US" sz="800" i="1" dirty="0">
                  <a:solidFill>
                    <a:schemeClr val="bg1"/>
                  </a:solidFill>
                </a:rPr>
                <a:t>Science</a:t>
              </a:r>
              <a:r>
                <a:rPr lang="en-US" sz="800" dirty="0">
                  <a:solidFill>
                    <a:schemeClr val="bg1"/>
                  </a:solidFill>
                </a:rPr>
                <a:t> 352;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Choi et al. (2016)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0E0FD39-FA1E-4558-ABEA-82763AA86832}"/>
              </a:ext>
            </a:extLst>
          </p:cNvPr>
          <p:cNvGrpSpPr/>
          <p:nvPr/>
        </p:nvGrpSpPr>
        <p:grpSpPr>
          <a:xfrm>
            <a:off x="6807094" y="2383367"/>
            <a:ext cx="2262190" cy="4435239"/>
            <a:chOff x="6782344" y="2546184"/>
            <a:chExt cx="2262190" cy="44352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8D0C89-4C31-4309-8505-11B471CF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2344" y="2775826"/>
              <a:ext cx="2262190" cy="401405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B7F0BF-5DAF-4C77-898C-E463A232E198}"/>
                </a:ext>
              </a:extLst>
            </p:cNvPr>
            <p:cNvSpPr txBox="1"/>
            <p:nvPr/>
          </p:nvSpPr>
          <p:spPr>
            <a:xfrm>
              <a:off x="7100024" y="2546184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2D Fermi-Hubbard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Antiferromagnet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9D9122-FC87-4822-A812-4FA330D922EB}"/>
                </a:ext>
              </a:extLst>
            </p:cNvPr>
            <p:cNvSpPr txBox="1"/>
            <p:nvPr/>
          </p:nvSpPr>
          <p:spPr>
            <a:xfrm>
              <a:off x="6974694" y="6765979"/>
              <a:ext cx="15151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Mazurenko</a:t>
              </a:r>
              <a:r>
                <a:rPr lang="en-US" sz="800" dirty="0"/>
                <a:t> et al., </a:t>
              </a:r>
              <a:r>
                <a:rPr lang="en-US" sz="800" i="1" dirty="0"/>
                <a:t>Nature</a:t>
              </a:r>
              <a:r>
                <a:rPr lang="en-US" sz="800" dirty="0"/>
                <a:t> (2017)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876C22-EE00-4ACA-A769-1D57C947D5EA}"/>
              </a:ext>
            </a:extLst>
          </p:cNvPr>
          <p:cNvGrpSpPr/>
          <p:nvPr/>
        </p:nvGrpSpPr>
        <p:grpSpPr>
          <a:xfrm>
            <a:off x="3763067" y="4359690"/>
            <a:ext cx="2957764" cy="2529642"/>
            <a:chOff x="3763067" y="4359690"/>
            <a:chExt cx="2957764" cy="252964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45C793-D917-4DDF-AFE7-9B2AA65515F7}"/>
                </a:ext>
              </a:extLst>
            </p:cNvPr>
            <p:cNvSpPr txBox="1"/>
            <p:nvPr/>
          </p:nvSpPr>
          <p:spPr>
            <a:xfrm>
              <a:off x="4577391" y="4359690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Spin transport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6D42E9C-022B-4C74-9945-6657E9E24478}"/>
                </a:ext>
              </a:extLst>
            </p:cNvPr>
            <p:cNvGrpSpPr/>
            <p:nvPr/>
          </p:nvGrpSpPr>
          <p:grpSpPr>
            <a:xfrm>
              <a:off x="3763067" y="4669328"/>
              <a:ext cx="2957764" cy="2220004"/>
              <a:chOff x="3763067" y="4669328"/>
              <a:chExt cx="2957764" cy="222000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6DE7CDE-1B90-41D4-B08D-2C4B58B0A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1710" y="4669328"/>
                <a:ext cx="2879121" cy="204789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1EDFD5-5D5F-4FBF-A9BD-98194C10F6E7}"/>
                  </a:ext>
                </a:extLst>
              </p:cNvPr>
              <p:cNvSpPr txBox="1"/>
              <p:nvPr/>
            </p:nvSpPr>
            <p:spPr>
              <a:xfrm>
                <a:off x="3763067" y="6673888"/>
                <a:ext cx="137088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Nichols et al., </a:t>
                </a:r>
                <a:r>
                  <a:rPr lang="en-US" sz="800" i="1" dirty="0"/>
                  <a:t>Science</a:t>
                </a:r>
                <a:r>
                  <a:rPr lang="en-US" sz="800" dirty="0"/>
                  <a:t> (2019)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1F8008-A9C4-409B-BD6B-551B97A3220F}"/>
              </a:ext>
            </a:extLst>
          </p:cNvPr>
          <p:cNvGrpSpPr/>
          <p:nvPr/>
        </p:nvGrpSpPr>
        <p:grpSpPr>
          <a:xfrm>
            <a:off x="4051689" y="2555946"/>
            <a:ext cx="2882845" cy="1864310"/>
            <a:chOff x="4051687" y="2555946"/>
            <a:chExt cx="2882845" cy="186431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85DFBAC-FE8B-45D2-8649-9A64869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1687" y="2856756"/>
              <a:ext cx="2755350" cy="14498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F55300-B7E8-4103-A35E-55E6B1ACB7DE}"/>
                </a:ext>
              </a:extLst>
            </p:cNvPr>
            <p:cNvSpPr txBox="1"/>
            <p:nvPr/>
          </p:nvSpPr>
          <p:spPr>
            <a:xfrm>
              <a:off x="4610869" y="2555946"/>
              <a:ext cx="1636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Charge transport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2FD59DA-0320-41D2-B78D-A88816E8D8EB}"/>
                </a:ext>
              </a:extLst>
            </p:cNvPr>
            <p:cNvSpPr txBox="1"/>
            <p:nvPr/>
          </p:nvSpPr>
          <p:spPr>
            <a:xfrm>
              <a:off x="5600512" y="4204812"/>
              <a:ext cx="13340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Brown et al., </a:t>
              </a:r>
              <a:r>
                <a:rPr lang="en-US" sz="800" i="1" dirty="0"/>
                <a:t>Science</a:t>
              </a:r>
              <a:r>
                <a:rPr lang="en-US" sz="800" dirty="0"/>
                <a:t> (2019)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0AB06C1-590B-4425-8EAD-85BAD7F05A63}"/>
              </a:ext>
            </a:extLst>
          </p:cNvPr>
          <p:cNvSpPr txBox="1"/>
          <p:nvPr/>
        </p:nvSpPr>
        <p:spPr>
          <a:xfrm>
            <a:off x="652431" y="1096357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definition (?):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6409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7" y="397567"/>
            <a:ext cx="395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[2/6] History of QGMs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8B0F51-4367-41D4-9415-66D0CF5D1A96}"/>
              </a:ext>
            </a:extLst>
          </p:cNvPr>
          <p:cNvGrpSpPr/>
          <p:nvPr/>
        </p:nvGrpSpPr>
        <p:grpSpPr>
          <a:xfrm>
            <a:off x="105095" y="1053256"/>
            <a:ext cx="1160572" cy="5724675"/>
            <a:chOff x="105095" y="1053254"/>
            <a:chExt cx="1160572" cy="5724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1EE466-452A-47F8-95FA-81C7A35FDE35}"/>
                </a:ext>
              </a:extLst>
            </p:cNvPr>
            <p:cNvSpPr txBox="1"/>
            <p:nvPr/>
          </p:nvSpPr>
          <p:spPr>
            <a:xfrm>
              <a:off x="112487" y="105325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3B2AF9-41B4-4DEA-A18E-F7354D183720}"/>
                </a:ext>
              </a:extLst>
            </p:cNvPr>
            <p:cNvSpPr txBox="1"/>
            <p:nvPr/>
          </p:nvSpPr>
          <p:spPr>
            <a:xfrm>
              <a:off x="105095" y="136006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CB75D0-B50C-4F36-B7C7-617D32E7A4C0}"/>
                </a:ext>
              </a:extLst>
            </p:cNvPr>
            <p:cNvSpPr txBox="1"/>
            <p:nvPr/>
          </p:nvSpPr>
          <p:spPr>
            <a:xfrm>
              <a:off x="105095" y="640859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27995F-59FD-4A65-83EC-93A071B3A8BB}"/>
                </a:ext>
              </a:extLst>
            </p:cNvPr>
            <p:cNvSpPr txBox="1"/>
            <p:nvPr/>
          </p:nvSpPr>
          <p:spPr>
            <a:xfrm>
              <a:off x="105095" y="539889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F06701-0511-44FC-8369-4B5075CFC2E7}"/>
                </a:ext>
              </a:extLst>
            </p:cNvPr>
            <p:cNvSpPr txBox="1"/>
            <p:nvPr/>
          </p:nvSpPr>
          <p:spPr>
            <a:xfrm>
              <a:off x="105095" y="438918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9A2A16-7654-41C5-B2AB-7CC5B0574B46}"/>
                </a:ext>
              </a:extLst>
            </p:cNvPr>
            <p:cNvSpPr txBox="1"/>
            <p:nvPr/>
          </p:nvSpPr>
          <p:spPr>
            <a:xfrm>
              <a:off x="105095" y="33794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0F910F-8C9F-461A-BCA8-517573C5136E}"/>
                </a:ext>
              </a:extLst>
            </p:cNvPr>
            <p:cNvSpPr txBox="1"/>
            <p:nvPr/>
          </p:nvSpPr>
          <p:spPr>
            <a:xfrm>
              <a:off x="105095" y="236977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6BAC59-C3A5-4363-B2BD-AF9136A4DB1C}"/>
                    </a:ext>
                  </a:extLst>
                </p14:cNvPr>
                <p14:cNvContentPartPr/>
                <p14:nvPr/>
              </p14:nvContentPartPr>
              <p14:xfrm>
                <a:off x="709827" y="1237920"/>
                <a:ext cx="555840" cy="5476645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6BAC59-C3A5-4363-B2BD-AF9136A4DB1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827" y="1201923"/>
                  <a:ext cx="627480" cy="5548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ABAD893-5797-4ED4-A4E1-331AABE922C7}"/>
              </a:ext>
            </a:extLst>
          </p:cNvPr>
          <p:cNvSpPr txBox="1"/>
          <p:nvPr/>
        </p:nvSpPr>
        <p:spPr>
          <a:xfrm>
            <a:off x="1369962" y="1053254"/>
            <a:ext cx="454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1994: Jeff Kimble makes a MOT with one atom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EE8262F-52A5-43C0-A91F-8D9DCF25F3A3}"/>
              </a:ext>
            </a:extLst>
          </p:cNvPr>
          <p:cNvGrpSpPr/>
          <p:nvPr/>
        </p:nvGrpSpPr>
        <p:grpSpPr>
          <a:xfrm>
            <a:off x="5983887" y="150999"/>
            <a:ext cx="3047627" cy="2218774"/>
            <a:chOff x="2966783" y="1395414"/>
            <a:chExt cx="3047627" cy="221877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1DD4E14-40C9-434A-BF62-4D10BE82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6783" y="1395414"/>
              <a:ext cx="3047627" cy="221877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F0B0DAF-BEE2-41D4-9FA5-5B020A5506F1}"/>
                </a:ext>
              </a:extLst>
            </p:cNvPr>
            <p:cNvSpPr txBox="1"/>
            <p:nvPr/>
          </p:nvSpPr>
          <p:spPr>
            <a:xfrm>
              <a:off x="4461545" y="1722541"/>
              <a:ext cx="15199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Hu and Kimble, </a:t>
              </a:r>
              <a:r>
                <a:rPr lang="en-US" sz="800" i="1" dirty="0"/>
                <a:t>Opt. Lett.</a:t>
              </a:r>
              <a:r>
                <a:rPr lang="en-US" sz="800" dirty="0"/>
                <a:t> (1994)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48D0DF1-7934-4413-8E90-4E80BFC45482}"/>
              </a:ext>
            </a:extLst>
          </p:cNvPr>
          <p:cNvSpPr txBox="1"/>
          <p:nvPr/>
        </p:nvSpPr>
        <p:spPr>
          <a:xfrm>
            <a:off x="1369962" y="1493500"/>
            <a:ext cx="57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1996: Dieter Meschede does the same thing but a lot better.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BDE4A76-B661-4446-AD8F-B2AD80FE310A}"/>
              </a:ext>
            </a:extLst>
          </p:cNvPr>
          <p:cNvGrpSpPr/>
          <p:nvPr/>
        </p:nvGrpSpPr>
        <p:grpSpPr>
          <a:xfrm>
            <a:off x="3160116" y="1862832"/>
            <a:ext cx="2616760" cy="1924890"/>
            <a:chOff x="3160116" y="1862832"/>
            <a:chExt cx="2616760" cy="192489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E865998-D393-4360-BB00-63DC914A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116" y="1862832"/>
              <a:ext cx="2616760" cy="192489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723454-2DBE-4EB1-B643-87C090A77B13}"/>
                </a:ext>
              </a:extLst>
            </p:cNvPr>
            <p:cNvSpPr txBox="1"/>
            <p:nvPr/>
          </p:nvSpPr>
          <p:spPr>
            <a:xfrm>
              <a:off x="3597485" y="3542891"/>
              <a:ext cx="12763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</a:rPr>
                <a:t>Haubrich</a:t>
              </a:r>
              <a:r>
                <a:rPr lang="en-US" sz="800" dirty="0">
                  <a:solidFill>
                    <a:schemeClr val="bg1"/>
                  </a:solidFill>
                </a:rPr>
                <a:t> et al., </a:t>
              </a:r>
              <a:r>
                <a:rPr lang="en-US" sz="800" i="1" dirty="0">
                  <a:solidFill>
                    <a:schemeClr val="bg1"/>
                  </a:solidFill>
                </a:rPr>
                <a:t>EPL</a:t>
              </a:r>
              <a:r>
                <a:rPr lang="en-US" sz="800" dirty="0">
                  <a:solidFill>
                    <a:schemeClr val="bg1"/>
                  </a:solidFill>
                </a:rPr>
                <a:t> (1996)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D8CDFF0-1394-45F7-A536-ED27AB711D2B}"/>
              </a:ext>
            </a:extLst>
          </p:cNvPr>
          <p:cNvSpPr txBox="1"/>
          <p:nvPr/>
        </p:nvSpPr>
        <p:spPr>
          <a:xfrm>
            <a:off x="1369964" y="2580421"/>
            <a:ext cx="650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2001: </a:t>
            </a:r>
            <a:r>
              <a:rPr lang="en-US" dirty="0" err="1"/>
              <a:t>Grangier</a:t>
            </a:r>
            <a:r>
              <a:rPr lang="en-US" dirty="0"/>
              <a:t> and Meschede load single atoms in optical tweezers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75F7BB-EE73-4B68-B6F8-1D9C7BA5983D}"/>
              </a:ext>
            </a:extLst>
          </p:cNvPr>
          <p:cNvGrpSpPr/>
          <p:nvPr/>
        </p:nvGrpSpPr>
        <p:grpSpPr>
          <a:xfrm>
            <a:off x="5769152" y="41526"/>
            <a:ext cx="3222589" cy="3376052"/>
            <a:chOff x="5769150" y="41526"/>
            <a:chExt cx="3222589" cy="337605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8B4722-ACAE-403F-803A-4B8F4EC39805}"/>
                </a:ext>
              </a:extLst>
            </p:cNvPr>
            <p:cNvSpPr txBox="1"/>
            <p:nvPr/>
          </p:nvSpPr>
          <p:spPr>
            <a:xfrm>
              <a:off x="6260927" y="980215"/>
              <a:ext cx="2730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AMO </a:t>
              </a:r>
              <a:r>
                <a:rPr lang="en-US" dirty="0" err="1"/>
                <a:t>Annus</a:t>
              </a:r>
              <a:r>
                <a:rPr lang="en-US" dirty="0"/>
                <a:t> Mirabilis: BECs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6206BF-9E54-4E84-A8F2-87F12CC9CC24}"/>
                </a:ext>
              </a:extLst>
            </p:cNvPr>
            <p:cNvGrpSpPr/>
            <p:nvPr/>
          </p:nvGrpSpPr>
          <p:grpSpPr>
            <a:xfrm>
              <a:off x="6848612" y="1364941"/>
              <a:ext cx="1634990" cy="2052637"/>
              <a:chOff x="6976894" y="1395413"/>
              <a:chExt cx="1634990" cy="2052637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3F71017-3B18-4A43-9A3E-08D35BB39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76894" y="1395413"/>
                <a:ext cx="1555443" cy="2033587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11AFCD8-A1A3-41EA-8A52-30A62F838873}"/>
                  </a:ext>
                </a:extLst>
              </p:cNvPr>
              <p:cNvSpPr txBox="1"/>
              <p:nvPr/>
            </p:nvSpPr>
            <p:spPr>
              <a:xfrm>
                <a:off x="7279468" y="3232606"/>
                <a:ext cx="13324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Cover of </a:t>
                </a:r>
                <a:r>
                  <a:rPr lang="en-US" sz="800" i="1" dirty="0">
                    <a:solidFill>
                      <a:schemeClr val="bg1"/>
                    </a:solidFill>
                  </a:rPr>
                  <a:t>Science</a:t>
                </a:r>
                <a:r>
                  <a:rPr lang="en-US" sz="800" dirty="0">
                    <a:solidFill>
                      <a:schemeClr val="bg1"/>
                    </a:solidFill>
                  </a:rPr>
                  <a:t> 269 (1995)</a:t>
                </a: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0542E7E-BD31-4201-A7AB-923649CDDA3F}"/>
                </a:ext>
              </a:extLst>
            </p:cNvPr>
            <p:cNvSpPr/>
            <p:nvPr/>
          </p:nvSpPr>
          <p:spPr>
            <a:xfrm>
              <a:off x="6831884" y="41526"/>
              <a:ext cx="1588897" cy="923330"/>
            </a:xfrm>
            <a:prstGeom prst="rect">
              <a:avLst/>
            </a:prstGeom>
            <a:noFill/>
          </p:spPr>
          <p:txBody>
            <a:bodyPr wrap="none" lIns="91440" tIns="45720" rIns="91440" bIns="45720" numCol="1">
              <a:prstTxWarp prst="textTriangle">
                <a:avLst/>
              </a:prstTxWarp>
              <a:spAutoFit/>
              <a:scene3d>
                <a:camera prst="obliqueTopRight"/>
                <a:lightRig rig="threePt" dir="t"/>
              </a:scene3d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rgbClr val="FF0000"/>
                    </a:solidFill>
                    <a:prstDash val="solid"/>
                  </a:ln>
                  <a:solidFill>
                    <a:srgbClr val="00B0F0"/>
                  </a:solidFill>
                  <a:effectLst>
                    <a:glow rad="228600">
                      <a:srgbClr val="FFFF0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1995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A92F923-B1AB-45C8-9E95-944101025737}"/>
                    </a:ext>
                  </a:extLst>
                </p14:cNvPr>
                <p14:cNvContentPartPr/>
                <p14:nvPr/>
              </p14:nvContentPartPr>
              <p14:xfrm>
                <a:off x="5769150" y="999810"/>
                <a:ext cx="731880" cy="540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A92F923-B1AB-45C8-9E95-9441010257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3150" y="964170"/>
                  <a:ext cx="803520" cy="61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3718F2-4BAB-4B44-9151-72E7BBE9C60F}"/>
              </a:ext>
            </a:extLst>
          </p:cNvPr>
          <p:cNvGrpSpPr/>
          <p:nvPr/>
        </p:nvGrpSpPr>
        <p:grpSpPr>
          <a:xfrm>
            <a:off x="2276475" y="2933273"/>
            <a:ext cx="4591050" cy="2819732"/>
            <a:chOff x="2276475" y="2933273"/>
            <a:chExt cx="4591050" cy="28197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B786777-1194-450D-8A48-DFFB33BD9603}"/>
                </a:ext>
              </a:extLst>
            </p:cNvPr>
            <p:cNvGrpSpPr/>
            <p:nvPr/>
          </p:nvGrpSpPr>
          <p:grpSpPr>
            <a:xfrm>
              <a:off x="2276475" y="2952590"/>
              <a:ext cx="4591050" cy="2800415"/>
              <a:chOff x="2276475" y="2952590"/>
              <a:chExt cx="4591050" cy="2800415"/>
            </a:xfrm>
          </p:grpSpPr>
          <p:pic>
            <p:nvPicPr>
              <p:cNvPr id="1028" name="Picture 4" descr="Figure 2">
                <a:extLst>
                  <a:ext uri="{FF2B5EF4-FFF2-40B4-BE49-F238E27FC236}">
                    <a16:creationId xmlns:a16="http://schemas.microsoft.com/office/drawing/2014/main" id="{68E8E577-8B10-4C87-A02D-581152851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952590"/>
                <a:ext cx="4591050" cy="2769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4F9C1EB-027D-493D-883D-49F8E17D0E42}"/>
                  </a:ext>
                </a:extLst>
              </p:cNvPr>
              <p:cNvSpPr txBox="1"/>
              <p:nvPr/>
            </p:nvSpPr>
            <p:spPr>
              <a:xfrm>
                <a:off x="5232314" y="5537561"/>
                <a:ext cx="14302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Schlosser et al., </a:t>
                </a:r>
                <a:r>
                  <a:rPr lang="en-US" sz="800" i="1" dirty="0"/>
                  <a:t>Nature </a:t>
                </a:r>
                <a:r>
                  <a:rPr lang="en-US" sz="800" dirty="0"/>
                  <a:t>(2001)</a:t>
                </a:r>
              </a:p>
            </p:txBody>
          </p:sp>
        </p:grpSp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69FF0F5-8370-463A-9844-F5FD0FB172EE}"/>
                    </a:ext>
                  </a:extLst>
                </p14:cNvPr>
                <p14:cNvContentPartPr/>
                <p14:nvPr/>
              </p14:nvContentPartPr>
              <p14:xfrm>
                <a:off x="2471475" y="2933273"/>
                <a:ext cx="281520" cy="4788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69FF0F5-8370-463A-9844-F5FD0FB17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35835" y="2897633"/>
                  <a:ext cx="353160" cy="55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A6317CF-99ED-4B57-A14E-65B7BE5D93EE}"/>
              </a:ext>
            </a:extLst>
          </p:cNvPr>
          <p:cNvGrpSpPr/>
          <p:nvPr/>
        </p:nvGrpSpPr>
        <p:grpSpPr>
          <a:xfrm>
            <a:off x="1369963" y="3034611"/>
            <a:ext cx="7412894" cy="3743318"/>
            <a:chOff x="1369963" y="3034611"/>
            <a:chExt cx="7412894" cy="374331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9CB5F62-379F-45B8-B531-DF3657FFA9EB}"/>
                </a:ext>
              </a:extLst>
            </p:cNvPr>
            <p:cNvSpPr txBox="1"/>
            <p:nvPr/>
          </p:nvSpPr>
          <p:spPr>
            <a:xfrm>
              <a:off x="1369963" y="3595140"/>
              <a:ext cx="2818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2007: Dave Weiss images a big 3D lattice (no tunneling)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6547231-4E80-4B22-B483-ED8B482D7F2C}"/>
                </a:ext>
              </a:extLst>
            </p:cNvPr>
            <p:cNvGrpSpPr/>
            <p:nvPr/>
          </p:nvGrpSpPr>
          <p:grpSpPr>
            <a:xfrm>
              <a:off x="4123427" y="3034611"/>
              <a:ext cx="4659430" cy="3743318"/>
              <a:chOff x="4123427" y="3034611"/>
              <a:chExt cx="4659430" cy="3743318"/>
            </a:xfrm>
          </p:grpSpPr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10ECF0FA-FD98-495A-AB4D-DABD2F4CB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23427" y="3034611"/>
                <a:ext cx="4641010" cy="3743318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2DF4208-9D42-41E5-8600-15E3AFB15952}"/>
                  </a:ext>
                </a:extLst>
              </p:cNvPr>
              <p:cNvSpPr txBox="1"/>
              <p:nvPr/>
            </p:nvSpPr>
            <p:spPr>
              <a:xfrm>
                <a:off x="6961525" y="6532049"/>
                <a:ext cx="182133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Nelson, Li, and Weiss, </a:t>
                </a:r>
                <a:r>
                  <a:rPr lang="en-US" sz="800" i="1" dirty="0">
                    <a:solidFill>
                      <a:schemeClr val="bg1"/>
                    </a:solidFill>
                  </a:rPr>
                  <a:t>Nat. Phys. </a:t>
                </a:r>
                <a:r>
                  <a:rPr lang="en-US" sz="800" dirty="0">
                    <a:solidFill>
                      <a:schemeClr val="bg1"/>
                    </a:solidFill>
                  </a:rPr>
                  <a:t>(2007)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253735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45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6A0DE9F-F925-4FA8-BB1D-2A7106E6293B}"/>
              </a:ext>
            </a:extLst>
          </p:cNvPr>
          <p:cNvSpPr txBox="1"/>
          <p:nvPr/>
        </p:nvSpPr>
        <p:spPr>
          <a:xfrm>
            <a:off x="1369962" y="3733160"/>
            <a:ext cx="536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2007: Dave Weiss images a big 3D lattice (no tunneling)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7" y="397567"/>
            <a:ext cx="4049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[2/6] History of QGMs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8B0F51-4367-41D4-9415-66D0CF5D1A96}"/>
              </a:ext>
            </a:extLst>
          </p:cNvPr>
          <p:cNvGrpSpPr/>
          <p:nvPr/>
        </p:nvGrpSpPr>
        <p:grpSpPr>
          <a:xfrm>
            <a:off x="105095" y="1053256"/>
            <a:ext cx="1160572" cy="5724675"/>
            <a:chOff x="105095" y="1053254"/>
            <a:chExt cx="1160572" cy="5724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1EE466-452A-47F8-95FA-81C7A35FDE35}"/>
                </a:ext>
              </a:extLst>
            </p:cNvPr>
            <p:cNvSpPr txBox="1"/>
            <p:nvPr/>
          </p:nvSpPr>
          <p:spPr>
            <a:xfrm>
              <a:off x="112487" y="105325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3B2AF9-41B4-4DEA-A18E-F7354D183720}"/>
                </a:ext>
              </a:extLst>
            </p:cNvPr>
            <p:cNvSpPr txBox="1"/>
            <p:nvPr/>
          </p:nvSpPr>
          <p:spPr>
            <a:xfrm>
              <a:off x="105095" y="136006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CB75D0-B50C-4F36-B7C7-617D32E7A4C0}"/>
                </a:ext>
              </a:extLst>
            </p:cNvPr>
            <p:cNvSpPr txBox="1"/>
            <p:nvPr/>
          </p:nvSpPr>
          <p:spPr>
            <a:xfrm>
              <a:off x="105095" y="640859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27995F-59FD-4A65-83EC-93A071B3A8BB}"/>
                </a:ext>
              </a:extLst>
            </p:cNvPr>
            <p:cNvSpPr txBox="1"/>
            <p:nvPr/>
          </p:nvSpPr>
          <p:spPr>
            <a:xfrm>
              <a:off x="105095" y="539889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F06701-0511-44FC-8369-4B5075CFC2E7}"/>
                </a:ext>
              </a:extLst>
            </p:cNvPr>
            <p:cNvSpPr txBox="1"/>
            <p:nvPr/>
          </p:nvSpPr>
          <p:spPr>
            <a:xfrm>
              <a:off x="105095" y="438918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9A2A16-7654-41C5-B2AB-7CC5B0574B46}"/>
                </a:ext>
              </a:extLst>
            </p:cNvPr>
            <p:cNvSpPr txBox="1"/>
            <p:nvPr/>
          </p:nvSpPr>
          <p:spPr>
            <a:xfrm>
              <a:off x="105095" y="33794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0F910F-8C9F-461A-BCA8-517573C5136E}"/>
                </a:ext>
              </a:extLst>
            </p:cNvPr>
            <p:cNvSpPr txBox="1"/>
            <p:nvPr/>
          </p:nvSpPr>
          <p:spPr>
            <a:xfrm>
              <a:off x="105095" y="236977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6BAC59-C3A5-4363-B2BD-AF9136A4DB1C}"/>
                    </a:ext>
                  </a:extLst>
                </p14:cNvPr>
                <p14:cNvContentPartPr/>
                <p14:nvPr/>
              </p14:nvContentPartPr>
              <p14:xfrm>
                <a:off x="709827" y="1237920"/>
                <a:ext cx="555840" cy="5476645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6BAC59-C3A5-4363-B2BD-AF9136A4DB1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827" y="1201923"/>
                  <a:ext cx="627480" cy="5548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ABAD893-5797-4ED4-A4E1-331AABE922C7}"/>
              </a:ext>
            </a:extLst>
          </p:cNvPr>
          <p:cNvSpPr txBox="1"/>
          <p:nvPr/>
        </p:nvSpPr>
        <p:spPr>
          <a:xfrm>
            <a:off x="1369962" y="1053254"/>
            <a:ext cx="454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1994: Jeff Kimble makes a MOT with one atom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8D0DF1-7934-4413-8E90-4E80BFC45482}"/>
              </a:ext>
            </a:extLst>
          </p:cNvPr>
          <p:cNvSpPr txBox="1"/>
          <p:nvPr/>
        </p:nvSpPr>
        <p:spPr>
          <a:xfrm>
            <a:off x="1369962" y="1493500"/>
            <a:ext cx="57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1996: Dieter Meschede does the same thing but a lot better.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8CDFF0-1394-45F7-A536-ED27AB711D2B}"/>
              </a:ext>
            </a:extLst>
          </p:cNvPr>
          <p:cNvSpPr txBox="1"/>
          <p:nvPr/>
        </p:nvSpPr>
        <p:spPr>
          <a:xfrm>
            <a:off x="1369964" y="2580421"/>
            <a:ext cx="650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2001: </a:t>
            </a:r>
            <a:r>
              <a:rPr lang="en-US" dirty="0" err="1"/>
              <a:t>Grangier</a:t>
            </a:r>
            <a:r>
              <a:rPr lang="en-US" dirty="0"/>
              <a:t> and Meschede load single atoms in optical tweezers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27F1F9-60DD-4738-9158-2B8899A6ABB6}"/>
              </a:ext>
            </a:extLst>
          </p:cNvPr>
          <p:cNvSpPr txBox="1"/>
          <p:nvPr/>
        </p:nvSpPr>
        <p:spPr>
          <a:xfrm>
            <a:off x="6961525" y="6532049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Nelson, Li, and Weiss, </a:t>
            </a:r>
            <a:r>
              <a:rPr lang="en-US" sz="800" i="1" dirty="0">
                <a:solidFill>
                  <a:schemeClr val="bg1"/>
                </a:solidFill>
              </a:rPr>
              <a:t>Nat. Phys. </a:t>
            </a:r>
            <a:r>
              <a:rPr lang="en-US" sz="800" dirty="0">
                <a:solidFill>
                  <a:schemeClr val="bg1"/>
                </a:solidFill>
              </a:rPr>
              <a:t>(2007)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DD65D2-F68D-4EC4-AC50-3CDFF71C291D}"/>
              </a:ext>
            </a:extLst>
          </p:cNvPr>
          <p:cNvSpPr txBox="1"/>
          <p:nvPr/>
        </p:nvSpPr>
        <p:spPr>
          <a:xfrm>
            <a:off x="1369962" y="3950366"/>
            <a:ext cx="503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2007/8: </a:t>
            </a:r>
            <a:r>
              <a:rPr lang="en-US" sz="1200" b="1" dirty="0">
                <a:solidFill>
                  <a:schemeClr val="accent1"/>
                </a:solidFill>
              </a:rPr>
              <a:t>Herwig Ott </a:t>
            </a:r>
            <a:r>
              <a:rPr lang="en-US" sz="1200" dirty="0">
                <a:solidFill>
                  <a:schemeClr val="accent1"/>
                </a:solidFill>
              </a:rPr>
              <a:t>comes out of left field with SEM of atomic clouds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E61D2D-864A-4C70-B482-E6E7EA7A27BC}"/>
              </a:ext>
            </a:extLst>
          </p:cNvPr>
          <p:cNvSpPr txBox="1"/>
          <p:nvPr/>
        </p:nvSpPr>
        <p:spPr>
          <a:xfrm>
            <a:off x="1369962" y="4088842"/>
            <a:ext cx="5039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2008/9: </a:t>
            </a:r>
            <a:r>
              <a:rPr lang="en-US" sz="1200" b="1" dirty="0">
                <a:solidFill>
                  <a:schemeClr val="accent2"/>
                </a:solidFill>
              </a:rPr>
              <a:t>Dieter </a:t>
            </a:r>
            <a:r>
              <a:rPr lang="en-US" sz="1200" b="1" dirty="0" err="1">
                <a:solidFill>
                  <a:schemeClr val="accent2"/>
                </a:solidFill>
              </a:rPr>
              <a:t>Meschede</a:t>
            </a:r>
            <a:r>
              <a:rPr lang="en-US" sz="1200" dirty="0">
                <a:solidFill>
                  <a:schemeClr val="accent2"/>
                </a:solidFill>
              </a:rPr>
              <a:t> images a 1D lattice with single atom/site resolution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1ED052-82C2-49AE-88A0-E898C57B589F}"/>
              </a:ext>
            </a:extLst>
          </p:cNvPr>
          <p:cNvSpPr txBox="1"/>
          <p:nvPr/>
        </p:nvSpPr>
        <p:spPr>
          <a:xfrm>
            <a:off x="1369962" y="4314053"/>
            <a:ext cx="559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2009: Markus Greiner makes the first quantum gas microscope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B94365-C75F-4B73-8BE8-EDB5367DBF16}"/>
              </a:ext>
            </a:extLst>
          </p:cNvPr>
          <p:cNvSpPr txBox="1"/>
          <p:nvPr/>
        </p:nvSpPr>
        <p:spPr>
          <a:xfrm>
            <a:off x="1369960" y="4227319"/>
            <a:ext cx="567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2008/9: </a:t>
            </a:r>
            <a:r>
              <a:rPr lang="en-US" sz="1200" b="1" dirty="0">
                <a:solidFill>
                  <a:schemeClr val="accent6"/>
                </a:solidFill>
              </a:rPr>
              <a:t>Cheng Chin </a:t>
            </a:r>
            <a:r>
              <a:rPr lang="en-US" sz="1200" dirty="0">
                <a:solidFill>
                  <a:schemeClr val="accent6"/>
                </a:solidFill>
              </a:rPr>
              <a:t>makes a Cs microscope nearing single-atom resolution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CB832-5547-43E0-AD37-E3C6CA1AC8C7}"/>
              </a:ext>
            </a:extLst>
          </p:cNvPr>
          <p:cNvGrpSpPr/>
          <p:nvPr/>
        </p:nvGrpSpPr>
        <p:grpSpPr>
          <a:xfrm>
            <a:off x="100806" y="972170"/>
            <a:ext cx="3076806" cy="2795204"/>
            <a:chOff x="1199263" y="954752"/>
            <a:chExt cx="3076806" cy="27952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F08B04-A516-4C4E-BF03-0554D71E0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5667" y="989588"/>
              <a:ext cx="3010402" cy="276036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38961A-CAEC-43C7-A08A-748CA8364B6C}"/>
                </a:ext>
              </a:extLst>
            </p:cNvPr>
            <p:cNvSpPr txBox="1"/>
            <p:nvPr/>
          </p:nvSpPr>
          <p:spPr>
            <a:xfrm>
              <a:off x="1199263" y="954752"/>
              <a:ext cx="14847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Gericke et al., </a:t>
              </a:r>
              <a:r>
                <a:rPr lang="en-US" sz="800" i="1" dirty="0"/>
                <a:t>Nat. Phys. </a:t>
              </a:r>
              <a:r>
                <a:rPr lang="en-US" sz="800" dirty="0"/>
                <a:t>(2008)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922981-2E79-49F1-9FD9-40DBCCBC3EF6}"/>
              </a:ext>
            </a:extLst>
          </p:cNvPr>
          <p:cNvGrpSpPr/>
          <p:nvPr/>
        </p:nvGrpSpPr>
        <p:grpSpPr>
          <a:xfrm>
            <a:off x="3340181" y="9342"/>
            <a:ext cx="2450739" cy="3931264"/>
            <a:chOff x="3340179" y="9342"/>
            <a:chExt cx="2450739" cy="3931264"/>
          </a:xfrm>
        </p:grpSpPr>
        <p:pic>
          <p:nvPicPr>
            <p:cNvPr id="3074" name="Picture 2" descr="https://journals.aps.org/prl/article/10.1103/PhysRevLett.102.053001/figures/1/medium">
              <a:extLst>
                <a:ext uri="{FF2B5EF4-FFF2-40B4-BE49-F238E27FC236}">
                  <a16:creationId xmlns:a16="http://schemas.microsoft.com/office/drawing/2014/main" id="{73A90CEF-1FE0-4187-9498-B2DBB8FE6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04" y="41123"/>
              <a:ext cx="2389814" cy="242867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journals.aps.org/prl/article/10.1103/PhysRevLett.102.053001/figures/3/medium">
              <a:extLst>
                <a:ext uri="{FF2B5EF4-FFF2-40B4-BE49-F238E27FC236}">
                  <a16:creationId xmlns:a16="http://schemas.microsoft.com/office/drawing/2014/main" id="{3E940467-86EA-4AB8-8E2F-EBA571E0D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469" y="2249892"/>
              <a:ext cx="2077044" cy="1690714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AB6B6B-42A4-4A0E-A000-039F909266B5}"/>
                </a:ext>
              </a:extLst>
            </p:cNvPr>
            <p:cNvSpPr txBox="1"/>
            <p:nvPr/>
          </p:nvSpPr>
          <p:spPr>
            <a:xfrm>
              <a:off x="3340179" y="9342"/>
              <a:ext cx="11512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Karski</a:t>
              </a:r>
              <a:r>
                <a:rPr lang="en-US" sz="800" dirty="0"/>
                <a:t> et al., </a:t>
              </a:r>
              <a:r>
                <a:rPr lang="en-US" sz="800" i="1" dirty="0"/>
                <a:t>PRL</a:t>
              </a:r>
              <a:r>
                <a:rPr lang="en-US" sz="800" dirty="0"/>
                <a:t> (2009)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C41287-D151-4A8D-82FD-AAAC39AF0847}"/>
              </a:ext>
            </a:extLst>
          </p:cNvPr>
          <p:cNvGrpSpPr/>
          <p:nvPr/>
        </p:nvGrpSpPr>
        <p:grpSpPr>
          <a:xfrm>
            <a:off x="6014413" y="1097310"/>
            <a:ext cx="3087181" cy="2214272"/>
            <a:chOff x="6014411" y="1097310"/>
            <a:chExt cx="3087181" cy="22142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F16DA7-07BF-4102-9F04-98A3E08644FE}"/>
                </a:ext>
              </a:extLst>
            </p:cNvPr>
            <p:cNvGrpSpPr/>
            <p:nvPr/>
          </p:nvGrpSpPr>
          <p:grpSpPr>
            <a:xfrm>
              <a:off x="6014411" y="1097310"/>
              <a:ext cx="3081448" cy="2214272"/>
              <a:chOff x="6014411" y="1097310"/>
              <a:chExt cx="3081448" cy="221427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D21F566-DC47-45D2-A0BB-26B3AA039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14411" y="1127309"/>
                <a:ext cx="3010403" cy="2184273"/>
              </a:xfrm>
              <a:prstGeom prst="rect">
                <a:avLst/>
              </a:prstGeom>
              <a:ln w="25400">
                <a:solidFill>
                  <a:srgbClr val="70AD47"/>
                </a:solidFill>
              </a:ln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556CAE-45BA-44CA-A5EA-01051E2404F1}"/>
                  </a:ext>
                </a:extLst>
              </p:cNvPr>
              <p:cNvSpPr txBox="1"/>
              <p:nvPr/>
            </p:nvSpPr>
            <p:spPr>
              <a:xfrm>
                <a:off x="7684895" y="1097310"/>
                <a:ext cx="14109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/>
                  <a:t>Gemelke</a:t>
                </a:r>
                <a:r>
                  <a:rPr lang="en-US" sz="800" dirty="0"/>
                  <a:t> et al., </a:t>
                </a:r>
                <a:r>
                  <a:rPr lang="en-US" sz="800" i="1" dirty="0"/>
                  <a:t>Nature </a:t>
                </a:r>
                <a:r>
                  <a:rPr lang="en-US" sz="800" dirty="0"/>
                  <a:t>(2009)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925427-FCF2-4111-9EAB-E84EE5FDDCFD}"/>
                </a:ext>
              </a:extLst>
            </p:cNvPr>
            <p:cNvSpPr txBox="1"/>
            <p:nvPr/>
          </p:nvSpPr>
          <p:spPr>
            <a:xfrm>
              <a:off x="6313889" y="2004968"/>
              <a:ext cx="777777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superfluid</a:t>
              </a:r>
              <a:endParaRPr lang="en-US" sz="1050" b="1" dirty="0">
                <a:solidFill>
                  <a:schemeClr val="accent6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C520CA-695C-41C7-9BBE-F6406E4E695F}"/>
                </a:ext>
              </a:extLst>
            </p:cNvPr>
            <p:cNvSpPr txBox="1"/>
            <p:nvPr/>
          </p:nvSpPr>
          <p:spPr>
            <a:xfrm>
              <a:off x="8016038" y="2004968"/>
              <a:ext cx="1085554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Mott </a:t>
              </a:r>
              <a:r>
                <a:rPr lang="en-US" sz="1100" b="1" dirty="0" err="1">
                  <a:solidFill>
                    <a:schemeClr val="accent6"/>
                  </a:solidFill>
                </a:rPr>
                <a:t>insultator</a:t>
              </a:r>
              <a:endParaRPr lang="en-US" sz="11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8EAF49-6DD5-4035-B612-5C8F4A020B31}"/>
                </a:ext>
              </a:extLst>
            </p:cNvPr>
            <p:cNvCxnSpPr/>
            <p:nvPr/>
          </p:nvCxnSpPr>
          <p:spPr>
            <a:xfrm>
              <a:off x="7158470" y="2135773"/>
              <a:ext cx="857568" cy="0"/>
            </a:xfrm>
            <a:prstGeom prst="straightConnector1">
              <a:avLst/>
            </a:prstGeom>
            <a:ln w="25400" cap="rnd">
              <a:solidFill>
                <a:srgbClr val="70AD47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9A23B9-A11D-4716-B6CD-2FEE460572EE}"/>
              </a:ext>
            </a:extLst>
          </p:cNvPr>
          <p:cNvGrpSpPr/>
          <p:nvPr/>
        </p:nvGrpSpPr>
        <p:grpSpPr>
          <a:xfrm>
            <a:off x="4942196" y="403932"/>
            <a:ext cx="4193012" cy="3622497"/>
            <a:chOff x="4942196" y="403930"/>
            <a:chExt cx="4193012" cy="36224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76E604-B5B9-48F7-B760-D0BC64C3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2196" y="403930"/>
              <a:ext cx="4143917" cy="362249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2D17CE-023D-43F2-8320-DE7307C92361}"/>
                </a:ext>
              </a:extLst>
            </p:cNvPr>
            <p:cNvSpPr txBox="1"/>
            <p:nvPr/>
          </p:nvSpPr>
          <p:spPr>
            <a:xfrm>
              <a:off x="7757908" y="403930"/>
              <a:ext cx="13773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Sherson</a:t>
              </a:r>
              <a:r>
                <a:rPr lang="en-US" sz="800" dirty="0"/>
                <a:t> et al., </a:t>
              </a:r>
              <a:r>
                <a:rPr lang="en-US" sz="800" i="1" dirty="0"/>
                <a:t>Nature </a:t>
              </a:r>
              <a:r>
                <a:rPr lang="en-US" sz="800" dirty="0"/>
                <a:t>(2010)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4C7B3C-6B9A-4C1E-8D25-120D666A5AF0}"/>
              </a:ext>
            </a:extLst>
          </p:cNvPr>
          <p:cNvGrpSpPr/>
          <p:nvPr/>
        </p:nvGrpSpPr>
        <p:grpSpPr>
          <a:xfrm>
            <a:off x="2528405" y="278624"/>
            <a:ext cx="4734363" cy="3975908"/>
            <a:chOff x="2528403" y="278624"/>
            <a:chExt cx="4734363" cy="397590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D8A41D7-CB0A-4B63-9FF8-F36309AC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71052" y="278624"/>
              <a:ext cx="4691714" cy="397590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804E2A-39DE-4313-B23C-90710EE2D8C8}"/>
                </a:ext>
              </a:extLst>
            </p:cNvPr>
            <p:cNvSpPr txBox="1"/>
            <p:nvPr/>
          </p:nvSpPr>
          <p:spPr>
            <a:xfrm>
              <a:off x="2528403" y="307733"/>
              <a:ext cx="12282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Bakr et al., </a:t>
              </a:r>
              <a:r>
                <a:rPr lang="en-US" sz="800" i="1" dirty="0">
                  <a:solidFill>
                    <a:schemeClr val="bg1"/>
                  </a:solidFill>
                </a:rPr>
                <a:t>Nature </a:t>
              </a:r>
              <a:r>
                <a:rPr lang="en-US" sz="800" dirty="0">
                  <a:solidFill>
                    <a:schemeClr val="bg1"/>
                  </a:solidFill>
                </a:rPr>
                <a:t>(2009)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D2F9A5A-BD19-48C4-A744-2B98F86498B9}"/>
              </a:ext>
            </a:extLst>
          </p:cNvPr>
          <p:cNvSpPr txBox="1"/>
          <p:nvPr/>
        </p:nvSpPr>
        <p:spPr>
          <a:xfrm>
            <a:off x="1638163" y="5281515"/>
            <a:ext cx="598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2009/2010: Immanuel Bloch + Stefan </a:t>
            </a:r>
            <a:r>
              <a:rPr lang="en-US" sz="1600" dirty="0" err="1"/>
              <a:t>Kuhr</a:t>
            </a:r>
            <a:r>
              <a:rPr lang="en-US" sz="1600" dirty="0"/>
              <a:t> follow it up with a hefty #2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3C542E-605D-4C21-8770-4DC82E1BFD5A}"/>
              </a:ext>
            </a:extLst>
          </p:cNvPr>
          <p:cNvSpPr txBox="1"/>
          <p:nvPr/>
        </p:nvSpPr>
        <p:spPr>
          <a:xfrm>
            <a:off x="1326605" y="5641513"/>
            <a:ext cx="7562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2015: </a:t>
            </a:r>
            <a:r>
              <a:rPr lang="en-US" sz="2400" dirty="0" err="1">
                <a:solidFill>
                  <a:srgbClr val="FF0000"/>
                </a:solidFill>
              </a:rPr>
              <a:t>Kuhr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Zwierlein</a:t>
            </a:r>
            <a:r>
              <a:rPr lang="en-US" sz="2400" dirty="0">
                <a:solidFill>
                  <a:srgbClr val="FF0000"/>
                </a:solidFill>
              </a:rPr>
              <a:t>, Gross/Bloch, </a:t>
            </a:r>
            <a:r>
              <a:rPr lang="en-US" sz="2400" dirty="0" err="1">
                <a:solidFill>
                  <a:srgbClr val="FF0000"/>
                </a:solidFill>
              </a:rPr>
              <a:t>Thywissen</a:t>
            </a:r>
            <a:r>
              <a:rPr lang="en-US" sz="2400" dirty="0">
                <a:solidFill>
                  <a:srgbClr val="FF0000"/>
                </a:solidFill>
              </a:rPr>
              <a:t>, and Greiner make the first FIVE fermionic quantum gas microscopes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482749-39F8-4082-B844-B7B8FABE35D2}"/>
              </a:ext>
            </a:extLst>
          </p:cNvPr>
          <p:cNvSpPr txBox="1"/>
          <p:nvPr/>
        </p:nvSpPr>
        <p:spPr>
          <a:xfrm>
            <a:off x="1328413" y="6448305"/>
            <a:ext cx="756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2015: Takahashi and </a:t>
            </a:r>
            <a:r>
              <a:rPr lang="en-US" sz="1600" dirty="0" err="1">
                <a:solidFill>
                  <a:srgbClr val="7030A0"/>
                </a:solidFill>
              </a:rPr>
              <a:t>Kozuma</a:t>
            </a:r>
            <a:r>
              <a:rPr lang="en-US" sz="1600" dirty="0">
                <a:solidFill>
                  <a:srgbClr val="7030A0"/>
                </a:solidFill>
              </a:rPr>
              <a:t> each make non-alkali [Ytterbium] microscopes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A0A7787-CC95-4951-9FED-3F974B0BB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186" y="560865"/>
            <a:ext cx="3178380" cy="111960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9C0035-967F-4313-B13F-FC48C81D5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477" y="1134740"/>
            <a:ext cx="3423012" cy="88191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45D2A39-5D86-4AD3-BD68-AE2B63A2E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5212" y="571368"/>
            <a:ext cx="3456967" cy="10885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2B05390-DD2E-453B-B0CC-DEE6D11F8545}"/>
              </a:ext>
            </a:extLst>
          </p:cNvPr>
          <p:cNvGrpSpPr/>
          <p:nvPr/>
        </p:nvGrpSpPr>
        <p:grpSpPr>
          <a:xfrm>
            <a:off x="28168" y="1867876"/>
            <a:ext cx="6536606" cy="2167401"/>
            <a:chOff x="28168" y="1867874"/>
            <a:chExt cx="6536606" cy="21674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0080571-2B87-4C6F-9443-C0C0CF53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68" y="1867874"/>
              <a:ext cx="6536606" cy="2167401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3082" name="Picture 10" descr="Image result for harvey mudd college">
              <a:extLst>
                <a:ext uri="{FF2B5EF4-FFF2-40B4-BE49-F238E27FC236}">
                  <a16:creationId xmlns:a16="http://schemas.microsoft.com/office/drawing/2014/main" id="{F37F1278-98C8-4FCA-B18F-CF5642538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298" y="2996801"/>
              <a:ext cx="877498" cy="877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A9FB5AC-B469-44F5-9DA7-7A708EBDFE0C}"/>
                    </a:ext>
                  </a:extLst>
                </p14:cNvPr>
                <p14:cNvContentPartPr/>
                <p14:nvPr/>
              </p14:nvContentPartPr>
              <p14:xfrm>
                <a:off x="5307345" y="2671040"/>
                <a:ext cx="1112760" cy="28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A9FB5AC-B469-44F5-9DA7-7A708EBDFE0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89705" y="2653400"/>
                  <a:ext cx="1148400" cy="317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62A509B-BF9C-410A-8504-11E7FD7441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58993" y="3953553"/>
            <a:ext cx="3456642" cy="88529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9E4C14-00E1-480E-ACB4-8629C0B0862C}"/>
              </a:ext>
            </a:extLst>
          </p:cNvPr>
          <p:cNvSpPr txBox="1"/>
          <p:nvPr/>
        </p:nvSpPr>
        <p:spPr>
          <a:xfrm>
            <a:off x="1149133" y="1707388"/>
            <a:ext cx="7045234" cy="2453878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Calligraphy" panose="03010101010101010101" pitchFamily="66" charset="0"/>
              </a:rPr>
              <a:t>Ye </a:t>
            </a:r>
            <a:r>
              <a:rPr lang="en-US" sz="2400" b="1" dirty="0" err="1" smtClean="0">
                <a:latin typeface="Lucida Calligraphy" panose="03010101010101010101" pitchFamily="66" charset="0"/>
              </a:rPr>
              <a:t>Olde</a:t>
            </a:r>
            <a:r>
              <a:rPr lang="en-US" sz="2400" b="1" dirty="0" smtClean="0">
                <a:latin typeface="Lucida Calligraphy" panose="03010101010101010101" pitchFamily="66" charset="0"/>
              </a:rPr>
              <a:t> micro(</a:t>
            </a:r>
            <a:r>
              <a:rPr lang="en-US" sz="2400" b="1" dirty="0" err="1" smtClean="0">
                <a:latin typeface="Lucida Calligraphy" panose="03010101010101010101" pitchFamily="66" charset="0"/>
              </a:rPr>
              <a:t>horo</a:t>
            </a:r>
            <a:r>
              <a:rPr lang="en-US" sz="2400" b="1" dirty="0" smtClean="0">
                <a:latin typeface="Lucida Calligraphy" panose="03010101010101010101" pitchFamily="66" charset="0"/>
              </a:rPr>
              <a:t>)scope forecast</a:t>
            </a:r>
          </a:p>
          <a:p>
            <a:r>
              <a:rPr lang="en-US" dirty="0" smtClean="0"/>
              <a:t>2020</a:t>
            </a:r>
            <a:r>
              <a:rPr lang="en-US" dirty="0"/>
              <a:t>: Cesium microscope [Monika </a:t>
            </a:r>
            <a:r>
              <a:rPr lang="en-US" dirty="0" err="1"/>
              <a:t>Aidelsburger@Bloch</a:t>
            </a:r>
            <a:r>
              <a:rPr lang="en-US" dirty="0"/>
              <a:t>]</a:t>
            </a:r>
          </a:p>
          <a:p>
            <a:r>
              <a:rPr lang="en-US" dirty="0"/>
              <a:t>2022: Strontium microscopes [Florian </a:t>
            </a:r>
            <a:r>
              <a:rPr lang="en-US" dirty="0" err="1"/>
              <a:t>Shreck</a:t>
            </a:r>
            <a:r>
              <a:rPr lang="en-US" dirty="0"/>
              <a:t>, Sebastian </a:t>
            </a:r>
            <a:r>
              <a:rPr lang="en-US" dirty="0" err="1"/>
              <a:t>Blatt@Bloch</a:t>
            </a:r>
            <a:r>
              <a:rPr lang="en-US" dirty="0"/>
              <a:t>]</a:t>
            </a:r>
          </a:p>
          <a:p>
            <a:r>
              <a:rPr lang="en-US" dirty="0"/>
              <a:t>2035: Erbium microscope [Greiner lab]</a:t>
            </a:r>
          </a:p>
          <a:p>
            <a:r>
              <a:rPr lang="en-US" dirty="0"/>
              <a:t>2050: Molecule microscope [Simon Cornish, Jun Ye (?), Bloch (?)]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5684465-A1D6-4DBB-A4EF-75A910FDF0D9}"/>
                  </a:ext>
                </a:extLst>
              </p14:cNvPr>
              <p14:cNvContentPartPr/>
              <p14:nvPr/>
            </p14:nvContentPartPr>
            <p14:xfrm>
              <a:off x="482054" y="1252163"/>
              <a:ext cx="984600" cy="5630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5684465-A1D6-4DBB-A4EF-75A910FDF0D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6041" y="1216163"/>
                <a:ext cx="1056626" cy="5702040"/>
              </a:xfrm>
              <a:prstGeom prst="rect">
                <a:avLst/>
              </a:prstGeom>
            </p:spPr>
          </p:pic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3CD7FEF6-A070-4F52-9048-4B5D08EDEA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770" y="4506360"/>
            <a:ext cx="3868884" cy="1576212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410D8EA-EFD6-4F0C-A86B-F06CF78781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91456" y="4971550"/>
            <a:ext cx="4162226" cy="1276011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34910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7587 4.44444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1"/>
      <p:bldP spid="29" grpId="0"/>
      <p:bldP spid="48" grpId="0"/>
      <p:bldP spid="49" grpId="0"/>
      <p:bldP spid="51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624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[2.5/6] Aside: Optical tweezer arrays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C1FD3F-4163-4D79-BD81-62586E0B7B51}"/>
              </a:ext>
            </a:extLst>
          </p:cNvPr>
          <p:cNvGrpSpPr/>
          <p:nvPr/>
        </p:nvGrpSpPr>
        <p:grpSpPr>
          <a:xfrm>
            <a:off x="4632385" y="1104017"/>
            <a:ext cx="4347514" cy="3293304"/>
            <a:chOff x="4438896" y="2725783"/>
            <a:chExt cx="4347514" cy="32933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83D819-7963-4AD6-A2DF-68C85C7B6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8896" y="2725783"/>
              <a:ext cx="4270900" cy="31554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79D536-4394-427F-B750-97463E8677F4}"/>
                </a:ext>
              </a:extLst>
            </p:cNvPr>
            <p:cNvSpPr txBox="1"/>
            <p:nvPr/>
          </p:nvSpPr>
          <p:spPr>
            <a:xfrm>
              <a:off x="6626844" y="5803643"/>
              <a:ext cx="21595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Barredo</a:t>
              </a:r>
              <a:r>
                <a:rPr lang="en-US" sz="800" dirty="0"/>
                <a:t> et al. [</a:t>
              </a:r>
              <a:r>
                <a:rPr lang="en-US" sz="800" dirty="0" err="1"/>
                <a:t>Browaeys</a:t>
              </a:r>
              <a:r>
                <a:rPr lang="en-US" sz="800" dirty="0"/>
                <a:t> group], </a:t>
              </a:r>
              <a:r>
                <a:rPr lang="en-US" sz="800" i="1" dirty="0"/>
                <a:t>Science </a:t>
              </a:r>
              <a:r>
                <a:rPr lang="en-US" sz="800" dirty="0"/>
                <a:t>(2016)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4F8A5B5-0ED6-4895-AB34-3532DE89BE7E}"/>
              </a:ext>
            </a:extLst>
          </p:cNvPr>
          <p:cNvGrpSpPr/>
          <p:nvPr/>
        </p:nvGrpSpPr>
        <p:grpSpPr>
          <a:xfrm>
            <a:off x="3266803" y="4427801"/>
            <a:ext cx="5713096" cy="2200922"/>
            <a:chOff x="3266803" y="4427801"/>
            <a:chExt cx="5713096" cy="2200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CB3DD0-7790-4C7E-A770-BEF1BB45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6803" y="4427801"/>
              <a:ext cx="5636482" cy="20326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27827-E1AC-4417-ACC8-3EB150E74D86}"/>
                </a:ext>
              </a:extLst>
            </p:cNvPr>
            <p:cNvSpPr txBox="1"/>
            <p:nvPr/>
          </p:nvSpPr>
          <p:spPr>
            <a:xfrm>
              <a:off x="7055974" y="6413279"/>
              <a:ext cx="19239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Endres et al. [</a:t>
              </a:r>
              <a:r>
                <a:rPr lang="en-US" sz="800" dirty="0" err="1"/>
                <a:t>Lukin</a:t>
              </a:r>
              <a:r>
                <a:rPr lang="en-US" sz="800" dirty="0"/>
                <a:t> group], </a:t>
              </a:r>
              <a:r>
                <a:rPr lang="en-US" sz="800" i="1" dirty="0"/>
                <a:t>Science </a:t>
              </a:r>
              <a:r>
                <a:rPr lang="en-US" sz="800" dirty="0"/>
                <a:t>(2016)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02202-B3CD-4E0E-BDC9-74D335BB8815}"/>
              </a:ext>
            </a:extLst>
          </p:cNvPr>
          <p:cNvGrpSpPr/>
          <p:nvPr/>
        </p:nvGrpSpPr>
        <p:grpSpPr>
          <a:xfrm>
            <a:off x="2" y="5269128"/>
            <a:ext cx="3156491" cy="1199935"/>
            <a:chOff x="0" y="5269126"/>
            <a:chExt cx="3156491" cy="11999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52C9D9-F7DB-4CD8-BE4F-12A0B9D7E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723" y="5638458"/>
              <a:ext cx="2846768" cy="8306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9A095B-D086-4ECF-8E12-369E4A4B3327}"/>
                </a:ext>
              </a:extLst>
            </p:cNvPr>
            <p:cNvSpPr txBox="1"/>
            <p:nvPr/>
          </p:nvSpPr>
          <p:spPr>
            <a:xfrm>
              <a:off x="0" y="5269126"/>
              <a:ext cx="2847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Other cool tweezer work…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07E03D-2B53-4E6A-91A0-C9D1D2AE3A08}"/>
              </a:ext>
            </a:extLst>
          </p:cNvPr>
          <p:cNvSpPr txBox="1"/>
          <p:nvPr/>
        </p:nvSpPr>
        <p:spPr>
          <a:xfrm>
            <a:off x="629730" y="1146525"/>
            <a:ext cx="379562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Similar to QGMs</a:t>
            </a:r>
          </a:p>
          <a:p>
            <a:pPr marL="28416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Loading &amp; imaging single atoms in tweezers</a:t>
            </a:r>
          </a:p>
          <a:p>
            <a:pPr marL="28416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Highly tunable with precise control over tweezer positions</a:t>
            </a:r>
          </a:p>
          <a:p>
            <a:pPr marL="28416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However, large “lattice constants” means ill-suited for Hubbard physics</a:t>
            </a:r>
          </a:p>
          <a:p>
            <a:pPr marL="28416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Lots</a:t>
            </a:r>
            <a:r>
              <a:rPr lang="en-US" sz="1400" dirty="0"/>
              <a:t> of different and cool applications</a:t>
            </a:r>
          </a:p>
          <a:p>
            <a:pPr marL="28416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Lots of cool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9C749-3111-4416-8ED0-82E8BA83E34B}"/>
              </a:ext>
            </a:extLst>
          </p:cNvPr>
          <p:cNvSpPr txBox="1"/>
          <p:nvPr/>
        </p:nvSpPr>
        <p:spPr>
          <a:xfrm>
            <a:off x="1165026" y="3591570"/>
            <a:ext cx="242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 of Jackson and </a:t>
            </a:r>
            <a:r>
              <a:rPr lang="en-US" dirty="0" err="1"/>
              <a:t>zejun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53116" y="3359574"/>
            <a:ext cx="3431499" cy="1958662"/>
            <a:chOff x="4947437" y="4384832"/>
            <a:chExt cx="3431499" cy="19586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437" y="4413276"/>
              <a:ext cx="3431499" cy="193021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72177" y="4384832"/>
              <a:ext cx="1506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Jackson </a:t>
              </a:r>
              <a:r>
                <a:rPr lang="en-US" sz="1400" dirty="0" err="1">
                  <a:solidFill>
                    <a:schemeClr val="bg1"/>
                  </a:solidFill>
                </a:rPr>
                <a:t>Ang’ong’a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r"/>
              <a:r>
                <a:rPr lang="en-US" sz="1400" dirty="0" err="1">
                  <a:solidFill>
                    <a:schemeClr val="bg1"/>
                  </a:solidFill>
                </a:rPr>
                <a:t>Zejun</a:t>
              </a:r>
              <a:r>
                <a:rPr lang="en-US" sz="1400" dirty="0">
                  <a:solidFill>
                    <a:schemeClr val="bg1"/>
                  </a:solidFill>
                </a:rPr>
                <a:t> Liu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90191" y="5499510"/>
            <a:ext cx="1966059" cy="1221697"/>
            <a:chOff x="3190191" y="5499510"/>
            <a:chExt cx="1966059" cy="1221697"/>
          </a:xfrm>
        </p:grpSpPr>
        <p:grpSp>
          <p:nvGrpSpPr>
            <p:cNvPr id="19" name="Group 18"/>
            <p:cNvGrpSpPr/>
            <p:nvPr/>
          </p:nvGrpSpPr>
          <p:grpSpPr>
            <a:xfrm>
              <a:off x="3190191" y="5542858"/>
              <a:ext cx="1966059" cy="1178349"/>
              <a:chOff x="3190189" y="5542856"/>
              <a:chExt cx="1966059" cy="11783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189" y="5542856"/>
                <a:ext cx="1891149" cy="116286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027827-E1AC-4417-ACC8-3EB150E74D86}"/>
                  </a:ext>
                </a:extLst>
              </p:cNvPr>
              <p:cNvSpPr txBox="1"/>
              <p:nvPr/>
            </p:nvSpPr>
            <p:spPr>
              <a:xfrm>
                <a:off x="3594602" y="6505761"/>
                <a:ext cx="15616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/>
                  <a:t>Anderegg</a:t>
                </a:r>
                <a:r>
                  <a:rPr lang="en-US" sz="800" dirty="0"/>
                  <a:t> et al. arXiv:1902.00497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24693" y="5499510"/>
              <a:ext cx="1871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Gill Sans MT" panose="020B0502020104020203" pitchFamily="34" charset="0"/>
                </a:rPr>
                <a:t>Molecule tweezer array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42628" y="5466931"/>
            <a:ext cx="1382976" cy="1422438"/>
            <a:chOff x="5342628" y="5466931"/>
            <a:chExt cx="1382976" cy="142243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2628" y="5466931"/>
              <a:ext cx="1299713" cy="12387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027827-E1AC-4417-ACC8-3EB150E74D86}"/>
                </a:ext>
              </a:extLst>
            </p:cNvPr>
            <p:cNvSpPr txBox="1"/>
            <p:nvPr/>
          </p:nvSpPr>
          <p:spPr>
            <a:xfrm>
              <a:off x="5444484" y="6673925"/>
              <a:ext cx="12811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Liu </a:t>
              </a:r>
              <a:r>
                <a:rPr lang="en-US" sz="800" dirty="0" smtClean="0"/>
                <a:t>et </a:t>
              </a:r>
              <a:r>
                <a:rPr lang="en-US" sz="800" dirty="0"/>
                <a:t>al. </a:t>
              </a:r>
              <a:r>
                <a:rPr lang="en-US" sz="800" dirty="0" smtClean="0"/>
                <a:t>arXiv:1902.03935</a:t>
              </a:r>
              <a:endParaRPr lang="en-US" sz="800" dirty="0"/>
            </a:p>
          </p:txBody>
        </p:sp>
      </p:grpSp>
      <p:pic>
        <p:nvPicPr>
          <p:cNvPr id="1026" name="Picture 2" descr="Image result for breaking news clip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63" y="3554602"/>
            <a:ext cx="2388562" cy="17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3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310" y="-224287"/>
            <a:ext cx="10118785" cy="747047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522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[3/6] Geography of QGMs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7593" y="1331791"/>
            <a:ext cx="1111418" cy="178594"/>
          </a:xfrm>
          <a:prstGeom prst="roundRect">
            <a:avLst/>
          </a:prstGeom>
          <a:solidFill>
            <a:srgbClr val="FF66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ysClr val="windowText" lastClr="000000"/>
                </a:solidFill>
                <a:latin typeface="Calibri" panose="020F0502020204030204"/>
              </a:rPr>
              <a:t>Fermionic QGMs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593" y="1113451"/>
            <a:ext cx="1111418" cy="178594"/>
          </a:xfrm>
          <a:prstGeom prst="roundRect">
            <a:avLst/>
          </a:prstGeom>
          <a:solidFill>
            <a:srgbClr val="8181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ysClr val="windowText" lastClr="000000"/>
                </a:solidFill>
                <a:latin typeface="Calibri" panose="020F0502020204030204"/>
              </a:rPr>
              <a:t>Bosonic QGMs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16727" y="1953813"/>
            <a:ext cx="1424286" cy="1109454"/>
            <a:chOff x="10117931" y="2138340"/>
            <a:chExt cx="1899048" cy="147927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0117931" y="2231231"/>
              <a:ext cx="374841" cy="262197"/>
            </a:xfrm>
            <a:prstGeom prst="line">
              <a:avLst/>
            </a:prstGeom>
            <a:ln w="25400" cap="rnd">
              <a:solidFill>
                <a:srgbClr val="00BD8F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2772" y="2138340"/>
              <a:ext cx="1245804" cy="1247724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0214371" y="3379487"/>
              <a:ext cx="1802608" cy="238125"/>
            </a:xfrm>
            <a:prstGeom prst="roundRect">
              <a:avLst/>
            </a:prstGeom>
            <a:solidFill>
              <a:srgbClr val="00BD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Takahashi@Kyoto2015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74612" y="2141296"/>
              <a:ext cx="7207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174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Yb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02255" y="1698521"/>
            <a:ext cx="1437893" cy="1318751"/>
            <a:chOff x="738943" y="153005"/>
            <a:chExt cx="1917191" cy="1758335"/>
          </a:xfrm>
        </p:grpSpPr>
        <p:cxnSp>
          <p:nvCxnSpPr>
            <p:cNvPr id="12" name="Straight Arrow Connector 11"/>
            <p:cNvCxnSpPr>
              <a:stCxn id="13" idx="1"/>
            </p:cNvCxnSpPr>
            <p:nvPr/>
          </p:nvCxnSpPr>
          <p:spPr>
            <a:xfrm flipH="1" flipV="1">
              <a:off x="738943" y="153005"/>
              <a:ext cx="515548" cy="980502"/>
            </a:xfrm>
            <a:prstGeom prst="straightConnector1">
              <a:avLst/>
            </a:prstGeom>
            <a:ln w="25400">
              <a:solidFill>
                <a:srgbClr val="FF666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4491" y="576964"/>
              <a:ext cx="1113088" cy="1113086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957966" y="1673215"/>
              <a:ext cx="1698168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Greiner@Harvard2015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0478" y="1332191"/>
              <a:ext cx="4791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6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Li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05874" y="1229556"/>
            <a:ext cx="1446015" cy="948470"/>
            <a:chOff x="2600757" y="62245"/>
            <a:chExt cx="1928019" cy="1264627"/>
          </a:xfrm>
        </p:grpSpPr>
        <p:cxnSp>
          <p:nvCxnSpPr>
            <p:cNvPr id="17" name="Straight Arrow Connector 16"/>
            <p:cNvCxnSpPr>
              <a:stCxn id="18" idx="3"/>
            </p:cNvCxnSpPr>
            <p:nvPr/>
          </p:nvCxnSpPr>
          <p:spPr>
            <a:xfrm flipH="1">
              <a:off x="2600757" y="584250"/>
              <a:ext cx="1690059" cy="102159"/>
            </a:xfrm>
            <a:prstGeom prst="straightConnector1">
              <a:avLst/>
            </a:prstGeom>
            <a:ln w="25400">
              <a:solidFill>
                <a:srgbClr val="8181F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2254" y="77948"/>
              <a:ext cx="1198562" cy="1012603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854296" y="1088747"/>
              <a:ext cx="1674480" cy="238125"/>
            </a:xfrm>
            <a:prstGeom prst="roundRect">
              <a:avLst/>
            </a:prstGeom>
            <a:solidFill>
              <a:srgbClr val="8181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Greiner@Harvard2009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62595" y="62245"/>
              <a:ext cx="6544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sysClr val="windowText" lastClr="000000"/>
                  </a:solidFill>
                  <a:latin typeface="Calibri" panose="020F0502020204030204"/>
                </a:rPr>
                <a:t>87</a:t>
              </a:r>
              <a:r>
                <a:rPr lang="en-US" sz="1350" b="1" dirty="0">
                  <a:solidFill>
                    <a:sysClr val="windowText" lastClr="000000"/>
                  </a:solidFill>
                  <a:latin typeface="Calibri" panose="020F0502020204030204"/>
                </a:rPr>
                <a:t>Rb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22826" y="1699086"/>
            <a:ext cx="1157288" cy="2011901"/>
            <a:chOff x="2256575" y="1981466"/>
            <a:chExt cx="1543050" cy="268253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407141" y="1981466"/>
              <a:ext cx="154721" cy="1260412"/>
            </a:xfrm>
            <a:prstGeom prst="line">
              <a:avLst/>
            </a:prstGeom>
            <a:ln w="25400" cap="rnd">
              <a:solidFill>
                <a:srgbClr val="FF666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0195" y="3241878"/>
              <a:ext cx="1437858" cy="1303059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2256575" y="4425875"/>
              <a:ext cx="1543050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Zwierlein@MIT2015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77366" y="3217943"/>
              <a:ext cx="5262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40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K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08454" y="1414904"/>
            <a:ext cx="2324538" cy="1869171"/>
            <a:chOff x="5569234" y="96505"/>
            <a:chExt cx="3099385" cy="249222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569234" y="96505"/>
              <a:ext cx="1538511" cy="1295618"/>
            </a:xfrm>
            <a:prstGeom prst="line">
              <a:avLst/>
            </a:prstGeom>
            <a:ln w="25400" cap="rnd">
              <a:solidFill>
                <a:srgbClr val="FF666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0291" y="1382788"/>
              <a:ext cx="1318178" cy="1020452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08323" y="2350608"/>
              <a:ext cx="1960296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Bloch/Gross@Munich2015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17072" y="1357590"/>
              <a:ext cx="4791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sysClr val="windowText" lastClr="000000"/>
                  </a:solidFill>
                  <a:latin typeface="Calibri" panose="020F0502020204030204"/>
                </a:rPr>
                <a:t>6</a:t>
              </a:r>
              <a:r>
                <a:rPr lang="en-US" sz="1350" b="1" dirty="0">
                  <a:solidFill>
                    <a:sysClr val="windowText" lastClr="000000"/>
                  </a:solidFill>
                  <a:latin typeface="Calibri" panose="020F0502020204030204"/>
                </a:rPr>
                <a:t>Li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10527" y="1345408"/>
            <a:ext cx="2302058" cy="1065072"/>
            <a:chOff x="5534801" y="0"/>
            <a:chExt cx="3069410" cy="1420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0291" y="0"/>
              <a:ext cx="1277518" cy="1284846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673889" y="1181971"/>
              <a:ext cx="1930322" cy="238125"/>
            </a:xfrm>
            <a:prstGeom prst="roundRect">
              <a:avLst/>
            </a:prstGeom>
            <a:solidFill>
              <a:srgbClr val="8181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Bloch/Kuhr@Munich2010</a:t>
              </a:r>
            </a:p>
          </p:txBody>
        </p:sp>
        <p:cxnSp>
          <p:nvCxnSpPr>
            <p:cNvPr id="34" name="Straight Arrow Connector 33"/>
            <p:cNvCxnSpPr>
              <a:stCxn id="32" idx="1"/>
            </p:cNvCxnSpPr>
            <p:nvPr/>
          </p:nvCxnSpPr>
          <p:spPr>
            <a:xfrm flipH="1" flipV="1">
              <a:off x="5534801" y="91874"/>
              <a:ext cx="1465490" cy="550549"/>
            </a:xfrm>
            <a:prstGeom prst="straightConnector1">
              <a:avLst/>
            </a:prstGeom>
            <a:ln w="25400">
              <a:solidFill>
                <a:srgbClr val="8181F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723434" y="0"/>
              <a:ext cx="6544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87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Rb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58910" y="1155657"/>
            <a:ext cx="1365142" cy="2061293"/>
            <a:chOff x="5385787" y="1454150"/>
            <a:chExt cx="1820189" cy="2748390"/>
          </a:xfrm>
        </p:grpSpPr>
        <p:cxnSp>
          <p:nvCxnSpPr>
            <p:cNvPr id="37" name="Straight Connector 36"/>
            <p:cNvCxnSpPr>
              <a:endCxn id="38" idx="0"/>
            </p:cNvCxnSpPr>
            <p:nvPr/>
          </p:nvCxnSpPr>
          <p:spPr>
            <a:xfrm>
              <a:off x="5708650" y="1454150"/>
              <a:ext cx="572628" cy="1261085"/>
            </a:xfrm>
            <a:prstGeom prst="line">
              <a:avLst/>
            </a:prstGeom>
            <a:ln w="25400" cap="rnd">
              <a:solidFill>
                <a:srgbClr val="FF666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2615" y="2715235"/>
              <a:ext cx="1457326" cy="1457324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5385787" y="3964415"/>
              <a:ext cx="1820189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Kuhr@Strathclyde2015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98683" y="2659412"/>
              <a:ext cx="5262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40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K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8133" y="190971"/>
            <a:ext cx="1575875" cy="1425641"/>
            <a:chOff x="3381376" y="-14905"/>
            <a:chExt cx="2101167" cy="1900855"/>
          </a:xfrm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3381376" y="1181971"/>
              <a:ext cx="575413" cy="703979"/>
            </a:xfrm>
            <a:prstGeom prst="straightConnector1">
              <a:avLst/>
            </a:prstGeom>
            <a:ln w="25400">
              <a:solidFill>
                <a:srgbClr val="FF666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1064" y="7282"/>
              <a:ext cx="1228725" cy="1218253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3528311" y="1019725"/>
              <a:ext cx="1954232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Thywissen@Toronto2015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89643" y="-14905"/>
              <a:ext cx="5262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40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K</a:t>
              </a: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17593" y="1550131"/>
            <a:ext cx="1111418" cy="178594"/>
          </a:xfrm>
          <a:prstGeom prst="roundRect">
            <a:avLst/>
          </a:prstGeom>
          <a:solidFill>
            <a:srgbClr val="00BD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ysClr val="windowText" lastClr="000000"/>
                </a:solidFill>
                <a:latin typeface="Calibri" panose="020F0502020204030204"/>
              </a:rPr>
              <a:t>Non-Alkali QGMs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633410" y="310166"/>
            <a:ext cx="1454848" cy="1643647"/>
            <a:chOff x="10117932" y="14113"/>
            <a:chExt cx="1939797" cy="2191529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10214371" y="1510942"/>
              <a:ext cx="458791" cy="694700"/>
            </a:xfrm>
            <a:prstGeom prst="line">
              <a:avLst/>
            </a:prstGeom>
            <a:ln w="25400" cap="rnd">
              <a:solidFill>
                <a:srgbClr val="00BD8F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43477" y="36693"/>
              <a:ext cx="1288708" cy="1282890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0117932" y="1317223"/>
              <a:ext cx="1939797" cy="238125"/>
            </a:xfrm>
            <a:prstGeom prst="roundRect">
              <a:avLst/>
            </a:prstGeom>
            <a:solidFill>
              <a:srgbClr val="00BD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>
                  <a:solidFill>
                    <a:sysClr val="windowText" lastClr="000000"/>
                  </a:solidFill>
                  <a:latin typeface="Calibri" panose="020F0502020204030204"/>
                </a:rPr>
                <a:t>Kozuma@TokyoTech2014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115674" y="14113"/>
              <a:ext cx="7207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174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Yb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27983" y="1750892"/>
            <a:ext cx="2085257" cy="1010030"/>
            <a:chOff x="674537" y="2040731"/>
            <a:chExt cx="2780342" cy="1346707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1812830" y="2040731"/>
              <a:ext cx="1642049" cy="753641"/>
            </a:xfrm>
            <a:prstGeom prst="line">
              <a:avLst/>
            </a:prstGeom>
            <a:ln w="25400" cap="rnd">
              <a:solidFill>
                <a:srgbClr val="FF666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912" y="2264660"/>
              <a:ext cx="974998" cy="977218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463358" y="2200523"/>
              <a:ext cx="4791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sysClr val="windowText" lastClr="000000"/>
                  </a:solidFill>
                  <a:latin typeface="Calibri" panose="020F0502020204030204"/>
                </a:rPr>
                <a:t>6</a:t>
              </a:r>
              <a:r>
                <a:rPr lang="en-US" sz="1350" b="1" dirty="0">
                  <a:solidFill>
                    <a:sysClr val="windowText" lastClr="000000"/>
                  </a:solidFill>
                  <a:latin typeface="Calibri" panose="020F0502020204030204"/>
                </a:rPr>
                <a:t>Li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74537" y="3149313"/>
              <a:ext cx="1317917" cy="238125"/>
            </a:xfrm>
            <a:prstGeom prst="roundRect">
              <a:avLst/>
            </a:prstGeom>
            <a:solidFill>
              <a:srgbClr val="FF66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 err="1">
                  <a:solidFill>
                    <a:sysClr val="windowText" lastClr="000000"/>
                  </a:solidFill>
                  <a:latin typeface="Calibri" panose="020F0502020204030204"/>
                </a:rPr>
                <a:t>Bakr@Princeton</a:t>
              </a:r>
              <a:endParaRPr lang="en-US" sz="90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05338" y="58442"/>
            <a:ext cx="2091522" cy="1068122"/>
            <a:chOff x="6093619" y="14113"/>
            <a:chExt cx="2788696" cy="142416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33951" y="14113"/>
              <a:ext cx="1090480" cy="1105098"/>
            </a:xfrm>
            <a:prstGeom prst="rect">
              <a:avLst/>
            </a:prstGeom>
          </p:spPr>
        </p:pic>
        <p:sp>
          <p:nvSpPr>
            <p:cNvPr id="59" name="Rounded Rectangle 58"/>
            <p:cNvSpPr/>
            <p:nvPr/>
          </p:nvSpPr>
          <p:spPr>
            <a:xfrm>
              <a:off x="7476067" y="901730"/>
              <a:ext cx="1406248" cy="238125"/>
            </a:xfrm>
            <a:prstGeom prst="roundRect">
              <a:avLst/>
            </a:prstGeom>
            <a:solidFill>
              <a:srgbClr val="8181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900" dirty="0" err="1">
                  <a:solidFill>
                    <a:sysClr val="windowText" lastClr="000000"/>
                  </a:solidFill>
                  <a:latin typeface="Calibri" panose="020F0502020204030204"/>
                </a:rPr>
                <a:t>Sherson@Aarhus</a:t>
              </a:r>
              <a:endParaRPr lang="en-US" sz="90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198390" y="590877"/>
              <a:ext cx="6544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b="1" baseline="30000" dirty="0">
                  <a:solidFill>
                    <a:prstClr val="white"/>
                  </a:solidFill>
                  <a:latin typeface="Calibri" panose="020F0502020204030204"/>
                </a:rPr>
                <a:t>87</a:t>
              </a:r>
              <a:r>
                <a:rPr lang="en-US" sz="1350" b="1" dirty="0">
                  <a:solidFill>
                    <a:prstClr val="white"/>
                  </a:solidFill>
                  <a:latin typeface="Calibri" panose="020F0502020204030204"/>
                </a:rPr>
                <a:t>Rb</a:t>
              </a:r>
            </a:p>
          </p:txBody>
        </p:sp>
        <p:cxnSp>
          <p:nvCxnSpPr>
            <p:cNvPr id="61" name="Straight Arrow Connector 60"/>
            <p:cNvCxnSpPr>
              <a:stCxn id="59" idx="1"/>
            </p:cNvCxnSpPr>
            <p:nvPr/>
          </p:nvCxnSpPr>
          <p:spPr>
            <a:xfrm flipH="1">
              <a:off x="6093619" y="1020793"/>
              <a:ext cx="1382448" cy="417482"/>
            </a:xfrm>
            <a:prstGeom prst="straightConnector1">
              <a:avLst/>
            </a:prstGeom>
            <a:ln w="25400">
              <a:solidFill>
                <a:srgbClr val="8181F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445655" y="4233437"/>
            <a:ext cx="8206328" cy="196676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urveUp">
              <a:avLst/>
            </a:prstTxWarp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Calibri" panose="020F0502020204030204"/>
              </a:rPr>
              <a:t>and more!!!!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42317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6" grpId="0" animBg="1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40200" y="1866899"/>
            <a:ext cx="1429932" cy="3006918"/>
            <a:chOff x="6453600" y="1346199"/>
            <a:chExt cx="1906576" cy="40092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600" y="1346199"/>
              <a:ext cx="1397944" cy="15785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232" y="1807111"/>
              <a:ext cx="1397944" cy="15785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600" y="2304848"/>
              <a:ext cx="1397944" cy="157859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0" y="2596407"/>
              <a:ext cx="1397944" cy="15785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700" y="3279093"/>
              <a:ext cx="1397944" cy="157859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10" y="3776830"/>
              <a:ext cx="1397944" cy="157859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3514" r="17053" b="11061"/>
          <a:stretch/>
        </p:blipFill>
        <p:spPr>
          <a:xfrm>
            <a:off x="-1502737" y="2078966"/>
            <a:ext cx="6186728" cy="2848512"/>
          </a:xfrm>
          <a:prstGeom prst="rect">
            <a:avLst/>
          </a:prstGeom>
        </p:spPr>
      </p:pic>
      <p:pic>
        <p:nvPicPr>
          <p:cNvPr id="1026" name="Picture 2" descr="Image result for kiss cam over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3400"/>
            <a:ext cx="8229600" cy="548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earts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86" y="961107"/>
            <a:ext cx="2307446" cy="17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6F3D47-4694-4D4D-B03E-78A7562917E2}"/>
              </a:ext>
            </a:extLst>
          </p:cNvPr>
          <p:cNvSpPr txBox="1"/>
          <p:nvPr/>
        </p:nvSpPr>
        <p:spPr>
          <a:xfrm>
            <a:off x="397565" y="397567"/>
            <a:ext cx="476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[4/6] DIY Tutorial on QGMs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711"/>
            <a:ext cx="5067300" cy="21122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BE3B30-A727-4AFB-BD09-16348839F7A5}"/>
              </a:ext>
            </a:extLst>
          </p:cNvPr>
          <p:cNvSpPr txBox="1"/>
          <p:nvPr/>
        </p:nvSpPr>
        <p:spPr>
          <a:xfrm>
            <a:off x="559111" y="4712052"/>
            <a:ext cx="40264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three easy steps!</a:t>
            </a:r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Expensive objective with high numerical aperture</a:t>
            </a:r>
          </a:p>
          <a:p>
            <a:pPr marL="228600" indent="-171450">
              <a:buFont typeface="+mj-lt"/>
              <a:buAutoNum type="arabicPeriod"/>
            </a:pPr>
            <a:endParaRPr lang="en-US" sz="1300" dirty="0"/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Atoms in a 2D plane really close to the objective</a:t>
            </a:r>
          </a:p>
          <a:p>
            <a:pPr marL="228600" indent="-171450">
              <a:buFont typeface="+mj-lt"/>
              <a:buAutoNum type="arabicPeriod"/>
            </a:pPr>
            <a:endParaRPr lang="en-US" sz="1300" dirty="0"/>
          </a:p>
          <a:p>
            <a:pPr marL="228600" indent="-171450">
              <a:buFont typeface="+mj-lt"/>
              <a:buAutoNum type="arabicPeriod"/>
            </a:pPr>
            <a:r>
              <a:rPr lang="en-US" sz="1400" dirty="0"/>
              <a:t>A way to cool atoms </a:t>
            </a:r>
            <a:r>
              <a:rPr lang="en-US" sz="1400" i="1" dirty="0"/>
              <a:t>while</a:t>
            </a:r>
            <a:r>
              <a:rPr lang="en-US" sz="1400" dirty="0"/>
              <a:t> [fluorescence] imaging</a:t>
            </a:r>
          </a:p>
          <a:p>
            <a:pPr marL="228600" indent="-171450">
              <a:buFont typeface="+mj-lt"/>
              <a:buAutoNum type="arabicPeriod"/>
            </a:pPr>
            <a:endParaRPr lang="en-US" sz="1600" dirty="0"/>
          </a:p>
          <a:p>
            <a:pPr marL="228600" indent="-171450">
              <a:buFont typeface="+mj-lt"/>
              <a:buAutoNum type="arabicPeriod"/>
            </a:pPr>
            <a:r>
              <a:rPr lang="en-US" sz="1000" dirty="0"/>
              <a:t>Overcome years of experimental challenges and self-doubt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DF4208-9D42-41E5-8600-15E3AFB15952}"/>
              </a:ext>
            </a:extLst>
          </p:cNvPr>
          <p:cNvSpPr txBox="1"/>
          <p:nvPr/>
        </p:nvSpPr>
        <p:spPr>
          <a:xfrm>
            <a:off x="-76234" y="-3967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NOT an exhaustive list</a:t>
            </a:r>
          </a:p>
        </p:txBody>
      </p:sp>
    </p:spTree>
    <p:extLst>
      <p:ext uri="{BB962C8B-B14F-4D97-AF65-F5344CB8AC3E}">
        <p14:creationId xmlns:p14="http://schemas.microsoft.com/office/powerpoint/2010/main" val="26558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82"/>
  <p:tag name="LAY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81"/>
  <p:tag name="LAY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0318"/>
  <p:tag name="ORIGINALWIDTH" val="972.8857"/>
  <p:tag name="LATEXADDIN" val="\documentclass{article}&#10;\usepackage{amsmath}&#10;\pagestyle{empty}&#10;\begin{document}&#10;&#10;$\hat{H} = -J \sum\limits_i S_i S_{i+1}$&#10;&#10;&#10;\end{document}"/>
  <p:tag name="IGUANATEXSIZE" val="20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647.3403"/>
  <p:tag name="LATEXADDIN" val="\documentclass{article}&#10;\usepackage{amsmath}&#10;\pagestyle{empty}&#10;\begin{document}&#10;&#10;$\left(J=4t^2/U\right)$&#10;&#10;&#10;\end{document}"/>
  <p:tag name="IGUANATEXSIZE" val="20"/>
  <p:tag name="IGUANATEXCURSOR" val="10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01299"/>
  <p:tag name="ORIGINALWIDTH" val="324.7953"/>
  <p:tag name="LATEXADDIN" val="\documentclass{article}&#10;\usepackage{amsmath}&#10;\pagestyle{empty}&#10;\begin{document}&#10;&#10;$U\gg t$&#10;&#10;&#10;\end{document}"/>
  <p:tag name="IGUANATEXSIZE" val="20"/>
  <p:tag name="IGUANATEXCURSOR" val="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1259.426"/>
  <p:tag name="LATEXADDIN" val="\documentclass{article}&#10;\usepackage{amsmath}&#10;\pagestyle{empty}&#10;\begin{document}&#10;&#10;&#10;$C(x)=4\langle S_i^z S_{i+x}^z\rangle_{\bullet_i \bullet_{i+x}}$&#10;&#10;&#10;\end{document}"/>
  <p:tag name="IGUANATEXSIZE" val="20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01173"/>
  <p:tag name="ORIGINALWIDTH" val="289.5404"/>
  <p:tag name="LATEXADDIN" val="\documentclass{article}&#10;\usepackage{amsmath}&#10;\pagestyle{empty}&#10;\begin{document}&#10;&#10;$n=1$&#10;&#10;&#10;\end{document}"/>
  <p:tag name="IGUANATEXSIZE" val="20"/>
  <p:tag name="IGUANATEXCURSOR" val="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394.5551"/>
  <p:tag name="LATEXADDIN" val="\documentclass{article}&#10;\usepackage{amsmath}&#10;\pagestyle{empty}&#10;\begin{document}&#10;&#10;$n=0.7$&#10;&#10;&#10;\end{document}"/>
  <p:tag name="IGUANATEXSIZE" val="20"/>
  <p:tag name="IGUANATEXCURSOR" val="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1617</TotalTime>
  <Words>1586</Words>
  <Application>Microsoft Office PowerPoint</Application>
  <PresentationFormat>On-screen Show (4:3)</PresentationFormat>
  <Paragraphs>280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Gill Sans MT</vt:lpstr>
      <vt:lpstr>Lucida Calligraphy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Fangzhao An</dc:creator>
  <cp:lastModifiedBy>Gadway Lab</cp:lastModifiedBy>
  <cp:revision>113</cp:revision>
  <dcterms:created xsi:type="dcterms:W3CDTF">2019-02-10T18:58:33Z</dcterms:created>
  <dcterms:modified xsi:type="dcterms:W3CDTF">2019-02-12T21:39:27Z</dcterms:modified>
</cp:coreProperties>
</file>